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24384000" cy="13716000"/>
  <p:notesSz cx="6858000" cy="9144000"/>
  <p:defaultTex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43" d="100"/>
          <a:sy n="43" d="100"/>
        </p:scale>
        <p:origin x="-160" y="-368"/>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5" name="Shape 3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37836272"/>
      </p:ext>
    </p:extLst>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778000" y="2298700"/>
            <a:ext cx="20828000" cy="4648200"/>
          </a:xfrm>
          <a:prstGeom prst="rect">
            <a:avLst/>
          </a:prstGeom>
        </p:spPr>
        <p:txBody>
          <a:bodyPr anchor="b"/>
          <a:lstStyle/>
          <a:p>
            <a:pPr lvl="0">
              <a:defRPr sz="1800"/>
            </a:pPr>
            <a:r>
              <a:rPr sz="11200"/>
              <a:t>Title Text</a:t>
            </a:r>
          </a:p>
        </p:txBody>
      </p:sp>
      <p:sp>
        <p:nvSpPr>
          <p:cNvPr id="6" name="Shape 6"/>
          <p:cNvSpPr>
            <a:spLocks noGrp="1"/>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0" name="Shape 30"/>
          <p:cNvSpPr>
            <a:spLocks noGrp="1"/>
          </p:cNvSpPr>
          <p:nvPr>
            <p:ph type="title"/>
          </p:nvPr>
        </p:nvSpPr>
        <p:spPr>
          <a:xfrm>
            <a:off x="4833937" y="2303859"/>
            <a:ext cx="14716126" cy="4643438"/>
          </a:xfrm>
          <a:prstGeom prst="rect">
            <a:avLst/>
          </a:prstGeom>
        </p:spPr>
        <p:txBody>
          <a:bodyPr lIns="71437" tIns="71437" rIns="71437" bIns="71437" anchor="b">
            <a:noAutofit/>
          </a:bodyPr>
          <a:lstStyle>
            <a:lvl1pPr defTabSz="584200">
              <a:defRPr sz="11800">
                <a:latin typeface="Gill Sans"/>
                <a:ea typeface="Gill Sans"/>
                <a:cs typeface="Gill Sans"/>
                <a:sym typeface="Gill Sans"/>
              </a:defRPr>
            </a:lvl1pPr>
          </a:lstStyle>
          <a:p>
            <a:pPr lvl="0">
              <a:defRPr sz="1800"/>
            </a:pPr>
            <a:r>
              <a:rPr sz="11800"/>
              <a:t>Title Text</a:t>
            </a:r>
          </a:p>
        </p:txBody>
      </p:sp>
      <p:sp>
        <p:nvSpPr>
          <p:cNvPr id="31" name="Shape 31"/>
          <p:cNvSpPr>
            <a:spLocks noGrp="1"/>
          </p:cNvSpPr>
          <p:nvPr>
            <p:ph type="body" idx="1"/>
          </p:nvPr>
        </p:nvSpPr>
        <p:spPr>
          <a:xfrm>
            <a:off x="4833937" y="7072312"/>
            <a:ext cx="14716126" cy="1589485"/>
          </a:xfrm>
          <a:prstGeom prst="rect">
            <a:avLst/>
          </a:prstGeom>
        </p:spPr>
        <p:txBody>
          <a:bodyPr lIns="71437" tIns="71437" rIns="71437" bIns="71437" anchor="t">
            <a:noAutofit/>
          </a:bodyPr>
          <a:lstStyle>
            <a:lvl1pPr marL="0" indent="0" algn="ctr" defTabSz="584200">
              <a:spcBef>
                <a:spcPts val="0"/>
              </a:spcBef>
              <a:buSzTx/>
              <a:buNone/>
              <a:defRPr sz="5000">
                <a:latin typeface="Gill Sans"/>
                <a:ea typeface="Gill Sans"/>
                <a:cs typeface="Gill Sans"/>
                <a:sym typeface="Gill Sans"/>
              </a:defRPr>
            </a:lvl1pPr>
            <a:lvl2pPr marL="0" indent="0" algn="ctr" defTabSz="584200">
              <a:spcBef>
                <a:spcPts val="0"/>
              </a:spcBef>
              <a:buSzTx/>
              <a:buNone/>
              <a:defRPr sz="5000">
                <a:latin typeface="Gill Sans"/>
                <a:ea typeface="Gill Sans"/>
                <a:cs typeface="Gill Sans"/>
                <a:sym typeface="Gill Sans"/>
              </a:defRPr>
            </a:lvl2pPr>
            <a:lvl3pPr marL="0" indent="0" algn="ctr" defTabSz="584200">
              <a:spcBef>
                <a:spcPts val="0"/>
              </a:spcBef>
              <a:buSzTx/>
              <a:buNone/>
              <a:defRPr sz="5000">
                <a:latin typeface="Gill Sans"/>
                <a:ea typeface="Gill Sans"/>
                <a:cs typeface="Gill Sans"/>
                <a:sym typeface="Gill Sans"/>
              </a:defRPr>
            </a:lvl3pPr>
            <a:lvl4pPr marL="0" indent="0" algn="ctr" defTabSz="584200">
              <a:spcBef>
                <a:spcPts val="0"/>
              </a:spcBef>
              <a:buSzTx/>
              <a:buNone/>
              <a:defRPr sz="5000">
                <a:latin typeface="Gill Sans"/>
                <a:ea typeface="Gill Sans"/>
                <a:cs typeface="Gill Sans"/>
                <a:sym typeface="Gill Sans"/>
              </a:defRPr>
            </a:lvl4pPr>
            <a:lvl5pPr marL="0" indent="0" algn="ctr" defTabSz="584200">
              <a:spcBef>
                <a:spcPts val="0"/>
              </a:spcBef>
              <a:buSzTx/>
              <a:buNone/>
              <a:defRPr sz="5000">
                <a:latin typeface="Gill Sans"/>
                <a:ea typeface="Gill Sans"/>
                <a:cs typeface="Gill Sans"/>
                <a:sym typeface="Gill Sans"/>
              </a:defRPr>
            </a:lvl5pPr>
          </a:lstStyle>
          <a:p>
            <a:pPr lvl="0">
              <a:defRPr sz="1800"/>
            </a:pPr>
            <a:r>
              <a:rPr sz="5000"/>
              <a:t>Body Level One</a:t>
            </a:r>
          </a:p>
          <a:p>
            <a:pPr lvl="1">
              <a:defRPr sz="1800"/>
            </a:pPr>
            <a:r>
              <a:rPr sz="5000"/>
              <a:t>Body Level Two</a:t>
            </a:r>
          </a:p>
          <a:p>
            <a:pPr lvl="2">
              <a:defRPr sz="1800"/>
            </a:pPr>
            <a:r>
              <a:rPr sz="5000"/>
              <a:t>Body Level Three</a:t>
            </a:r>
          </a:p>
          <a:p>
            <a:pPr lvl="3">
              <a:defRPr sz="1800"/>
            </a:pPr>
            <a:r>
              <a:rPr sz="5000"/>
              <a:t>Body Level Four</a:t>
            </a:r>
          </a:p>
          <a:p>
            <a:pPr lvl="4">
              <a:defRPr sz="1800"/>
            </a:pPr>
            <a:r>
              <a:rPr sz="5000"/>
              <a:t>Body Level Five</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3" name="Shape 33"/>
          <p:cNvSpPr>
            <a:spLocks noGrp="1"/>
          </p:cNvSpPr>
          <p:nvPr>
            <p:ph type="sldNum" sz="quarter" idx="2"/>
          </p:nvPr>
        </p:nvSpPr>
        <p:spPr>
          <a:xfrm>
            <a:off x="23643031" y="13081000"/>
            <a:ext cx="453238" cy="469900"/>
          </a:xfrm>
          <a:prstGeom prst="rect">
            <a:avLst/>
          </a:prstGeom>
          <a:ln w="12700">
            <a:miter lim="400000"/>
          </a:ln>
        </p:spPr>
        <p:txBody>
          <a:bodyPr wrap="none" lIns="0" tIns="0" rIns="0" bIns="0">
            <a:spAutoFit/>
          </a:bodyPr>
          <a:lstStyle>
            <a:lvl1pPr>
              <a:defRPr sz="2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35000" y="9448800"/>
            <a:ext cx="23114000" cy="2006600"/>
          </a:xfrm>
          <a:prstGeom prst="rect">
            <a:avLst/>
          </a:prstGeom>
        </p:spPr>
        <p:txBody>
          <a:bodyPr anchor="b"/>
          <a:lstStyle/>
          <a:p>
            <a:pPr lvl="0">
              <a:defRPr sz="1800"/>
            </a:pPr>
            <a:r>
              <a:rPr sz="11200"/>
              <a:t>Title Text</a:t>
            </a:r>
          </a:p>
        </p:txBody>
      </p:sp>
      <p:sp>
        <p:nvSpPr>
          <p:cNvPr id="9" name="Shape 9"/>
          <p:cNvSpPr>
            <a:spLocks noGrp="1"/>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778000" y="4533900"/>
            <a:ext cx="20828000" cy="4648200"/>
          </a:xfrm>
          <a:prstGeom prst="rect">
            <a:avLst/>
          </a:prstGeom>
        </p:spPr>
        <p:txBody>
          <a:bodyPr/>
          <a:lstStyle/>
          <a:p>
            <a:pPr lvl="0">
              <a:defRPr sz="1800"/>
            </a:pPr>
            <a:r>
              <a:rPr sz="11200"/>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1651000" y="1104900"/>
            <a:ext cx="10223500" cy="5613400"/>
          </a:xfrm>
          <a:prstGeom prst="rect">
            <a:avLst/>
          </a:prstGeom>
        </p:spPr>
        <p:txBody>
          <a:bodyPr anchor="b"/>
          <a:lstStyle>
            <a:lvl1pPr>
              <a:defRPr sz="8400"/>
            </a:lvl1pPr>
          </a:lstStyle>
          <a:p>
            <a:pPr lvl="0">
              <a:defRPr sz="1800"/>
            </a:pPr>
            <a:r>
              <a:rPr sz="8400"/>
              <a:t>Title Text</a:t>
            </a:r>
          </a:p>
        </p:txBody>
      </p:sp>
      <p:sp>
        <p:nvSpPr>
          <p:cNvPr id="14" name="Shape 14"/>
          <p:cNvSpPr>
            <a:spLocks noGrp="1"/>
          </p:cNvSpPr>
          <p:nvPr>
            <p:ph type="body"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11200"/>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11200"/>
              <a:t>Title Text</a:t>
            </a:r>
          </a:p>
        </p:txBody>
      </p:sp>
      <p:sp>
        <p:nvSpPr>
          <p:cNvPr id="19" name="Shape 19"/>
          <p:cNvSpPr>
            <a:spLocks noGrp="1"/>
          </p:cNvSpPr>
          <p:nvPr>
            <p:ph type="body" idx="1"/>
          </p:nvPr>
        </p:nvSpPr>
        <p:spPr>
          <a:prstGeom prst="rect">
            <a:avLst/>
          </a:prstGeom>
        </p:spPr>
        <p:txBody>
          <a:bodyPr/>
          <a:lstStyle/>
          <a:p>
            <a:pPr lvl="0">
              <a:defRPr sz="1800"/>
            </a:pPr>
            <a:r>
              <a:rPr sz="5200"/>
              <a:t>Body Level One</a:t>
            </a:r>
          </a:p>
          <a:p>
            <a:pPr lvl="1">
              <a:defRPr sz="1800"/>
            </a:pPr>
            <a:r>
              <a:rPr sz="5200"/>
              <a:t>Body Level Two</a:t>
            </a:r>
          </a:p>
          <a:p>
            <a:pPr lvl="2">
              <a:defRPr sz="1800"/>
            </a:pPr>
            <a:r>
              <a:rPr sz="5200"/>
              <a:t>Body Level Three</a:t>
            </a:r>
          </a:p>
          <a:p>
            <a:pPr lvl="3">
              <a:defRPr sz="1800"/>
            </a:pPr>
            <a:r>
              <a:rPr sz="5200"/>
              <a:t>Body Level Four</a:t>
            </a:r>
          </a:p>
          <a:p>
            <a:pPr lvl="4">
              <a:defRPr sz="1800"/>
            </a:pPr>
            <a:r>
              <a:rPr sz="5200"/>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11200"/>
              <a:t>Title Text</a:t>
            </a:r>
          </a:p>
        </p:txBody>
      </p:sp>
      <p:sp>
        <p:nvSpPr>
          <p:cNvPr id="22" name="Shape 22"/>
          <p:cNvSpPr>
            <a:spLocks noGrp="1"/>
          </p:cNvSpPr>
          <p:nvPr>
            <p:ph type="body"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pPr>
            <a:r>
              <a:rPr sz="4500"/>
              <a:t>Body Level One</a:t>
            </a:r>
          </a:p>
          <a:p>
            <a:pPr lvl="1">
              <a:defRPr sz="1800"/>
            </a:pPr>
            <a:r>
              <a:rPr sz="4500"/>
              <a:t>Body Level Two</a:t>
            </a:r>
          </a:p>
          <a:p>
            <a:pPr lvl="2">
              <a:defRPr sz="1800"/>
            </a:pPr>
            <a:r>
              <a:rPr sz="4500"/>
              <a:t>Body Level Three</a:t>
            </a:r>
          </a:p>
          <a:p>
            <a:pPr lvl="3">
              <a:defRPr sz="1800"/>
            </a:pPr>
            <a:r>
              <a:rPr sz="4500"/>
              <a:t>Body Level Four</a:t>
            </a:r>
          </a:p>
          <a:p>
            <a:pPr lvl="4">
              <a:defRPr sz="1800"/>
            </a:pPr>
            <a:r>
              <a:rPr sz="4500"/>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689100" y="1778000"/>
            <a:ext cx="21005800" cy="10147300"/>
          </a:xfrm>
          <a:prstGeom prst="rect">
            <a:avLst/>
          </a:prstGeom>
        </p:spPr>
        <p:txBody>
          <a:bodyPr/>
          <a:lstStyle/>
          <a:p>
            <a:pPr lvl="0">
              <a:defRPr sz="1800"/>
            </a:pPr>
            <a:r>
              <a:rPr sz="5200"/>
              <a:t>Body Level One</a:t>
            </a:r>
          </a:p>
          <a:p>
            <a:pPr lvl="1">
              <a:defRPr sz="1800"/>
            </a:pPr>
            <a:r>
              <a:rPr sz="5200"/>
              <a:t>Body Level Two</a:t>
            </a:r>
          </a:p>
          <a:p>
            <a:pPr lvl="2">
              <a:defRPr sz="1800"/>
            </a:pPr>
            <a:r>
              <a:rPr sz="5200"/>
              <a:t>Body Level Three</a:t>
            </a:r>
          </a:p>
          <a:p>
            <a:pPr lvl="3">
              <a:defRPr sz="1800"/>
            </a:pPr>
            <a:r>
              <a:rPr sz="5200"/>
              <a:t>Body Level Four</a:t>
            </a:r>
          </a:p>
          <a:p>
            <a:pPr lvl="4">
              <a:defRPr sz="1800"/>
            </a:pPr>
            <a:r>
              <a:rPr sz="5200"/>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11200"/>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5200"/>
              <a:t>Body Level One</a:t>
            </a:r>
          </a:p>
          <a:p>
            <a:pPr lvl="1">
              <a:defRPr sz="1800"/>
            </a:pPr>
            <a:r>
              <a:rPr sz="5200"/>
              <a:t>Body Level Two</a:t>
            </a:r>
          </a:p>
          <a:p>
            <a:pPr lvl="2">
              <a:defRPr sz="1800"/>
            </a:pPr>
            <a:r>
              <a:rPr sz="5200"/>
              <a:t>Body Level Three</a:t>
            </a:r>
          </a:p>
          <a:p>
            <a:pPr lvl="3">
              <a:defRPr sz="1800"/>
            </a:pPr>
            <a:r>
              <a:rPr sz="5200"/>
              <a:t>Body Level Four</a:t>
            </a:r>
          </a:p>
          <a:p>
            <a:pPr lvl="4">
              <a:defRPr sz="1800"/>
            </a:pPr>
            <a:r>
              <a:rPr sz="52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algn="ctr" defTabSz="825500">
        <a:defRPr sz="11200">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p:titleStyle>
    <p:bodyStyle>
      <a:lvl1pPr marL="635000" indent="-635000" defTabSz="825500">
        <a:spcBef>
          <a:spcPts val="5900"/>
        </a:spcBef>
        <a:buSzPct val="75000"/>
        <a:buChar char="•"/>
        <a:defRPr sz="5200">
          <a:latin typeface="+mn-lt"/>
          <a:ea typeface="+mn-ea"/>
          <a:cs typeface="+mn-cs"/>
          <a:sym typeface="Helvetica Light"/>
        </a:defRPr>
      </a:lvl1pPr>
      <a:lvl2pPr marL="1270000" indent="-635000" defTabSz="825500">
        <a:spcBef>
          <a:spcPts val="5900"/>
        </a:spcBef>
        <a:buSzPct val="75000"/>
        <a:buChar char="•"/>
        <a:defRPr sz="5200">
          <a:latin typeface="+mn-lt"/>
          <a:ea typeface="+mn-ea"/>
          <a:cs typeface="+mn-cs"/>
          <a:sym typeface="Helvetica Light"/>
        </a:defRPr>
      </a:lvl2pPr>
      <a:lvl3pPr marL="1905000" indent="-635000" defTabSz="825500">
        <a:spcBef>
          <a:spcPts val="5900"/>
        </a:spcBef>
        <a:buSzPct val="75000"/>
        <a:buChar char="•"/>
        <a:defRPr sz="5200">
          <a:latin typeface="+mn-lt"/>
          <a:ea typeface="+mn-ea"/>
          <a:cs typeface="+mn-cs"/>
          <a:sym typeface="Helvetica Light"/>
        </a:defRPr>
      </a:lvl3pPr>
      <a:lvl4pPr marL="2540000" indent="-635000" defTabSz="825500">
        <a:spcBef>
          <a:spcPts val="5900"/>
        </a:spcBef>
        <a:buSzPct val="75000"/>
        <a:buChar char="•"/>
        <a:defRPr sz="5200">
          <a:latin typeface="+mn-lt"/>
          <a:ea typeface="+mn-ea"/>
          <a:cs typeface="+mn-cs"/>
          <a:sym typeface="Helvetica Light"/>
        </a:defRPr>
      </a:lvl4pPr>
      <a:lvl5pPr marL="3175000" indent="-635000" defTabSz="825500">
        <a:spcBef>
          <a:spcPts val="5900"/>
        </a:spcBef>
        <a:buSzPct val="75000"/>
        <a:buChar char="•"/>
        <a:defRPr sz="5200">
          <a:latin typeface="+mn-lt"/>
          <a:ea typeface="+mn-ea"/>
          <a:cs typeface="+mn-cs"/>
          <a:sym typeface="Helvetica Light"/>
        </a:defRPr>
      </a:lvl5pPr>
      <a:lvl6pPr marL="3810000" indent="-635000" defTabSz="825500">
        <a:spcBef>
          <a:spcPts val="5900"/>
        </a:spcBef>
        <a:buSzPct val="75000"/>
        <a:buChar char="•"/>
        <a:defRPr sz="5200">
          <a:latin typeface="+mn-lt"/>
          <a:ea typeface="+mn-ea"/>
          <a:cs typeface="+mn-cs"/>
          <a:sym typeface="Helvetica Light"/>
        </a:defRPr>
      </a:lvl6pPr>
      <a:lvl7pPr marL="4445000" indent="-635000" defTabSz="825500">
        <a:spcBef>
          <a:spcPts val="5900"/>
        </a:spcBef>
        <a:buSzPct val="75000"/>
        <a:buChar char="•"/>
        <a:defRPr sz="5200">
          <a:latin typeface="+mn-lt"/>
          <a:ea typeface="+mn-ea"/>
          <a:cs typeface="+mn-cs"/>
          <a:sym typeface="Helvetica Light"/>
        </a:defRPr>
      </a:lvl7pPr>
      <a:lvl8pPr marL="5080000" indent="-635000" defTabSz="825500">
        <a:spcBef>
          <a:spcPts val="5900"/>
        </a:spcBef>
        <a:buSzPct val="75000"/>
        <a:buChar char="•"/>
        <a:defRPr sz="5200">
          <a:latin typeface="+mn-lt"/>
          <a:ea typeface="+mn-ea"/>
          <a:cs typeface="+mn-cs"/>
          <a:sym typeface="Helvetica Light"/>
        </a:defRPr>
      </a:lvl8pPr>
      <a:lvl9pPr marL="5715000" indent="-635000" defTabSz="825500">
        <a:spcBef>
          <a:spcPts val="5900"/>
        </a:spcBef>
        <a:buSzPct val="75000"/>
        <a:buChar char="•"/>
        <a:defRPr sz="5200">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4.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4.xml"/><Relationship Id="rId2"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hyperlink" Target="http://gambrinus.excelent.sk/" TargetMode="External"/><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14.xml"/><Relationship Id="rId2" Type="http://schemas.openxmlformats.org/officeDocument/2006/relationships/hyperlink" Target="http://www.excelent.s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11" Type="http://schemas.openxmlformats.org/officeDocument/2006/relationships/hyperlink" Target="http://www.ta3.com/clanok/1047283/den-otvorenych-dveri-v-snd-prenasledovanie-v-divadle-vystava-happy-ghosts-vytvarne-sympozium-konvergencie-tvoria-podla-seba-galeria-mladych-umelcov-ekumenicky-koncert.html" TargetMode="External"/><Relationship Id="rId12" Type="http://schemas.openxmlformats.org/officeDocument/2006/relationships/image" Target="../media/image25.jpeg"/><Relationship Id="rId13" Type="http://schemas.openxmlformats.org/officeDocument/2006/relationships/hyperlink" Target="https://www.youtube.com/watch?v=_NuUqRaCYH4" TargetMode="External"/><Relationship Id="rId14" Type="http://schemas.openxmlformats.org/officeDocument/2006/relationships/image" Target="../media/image26.jpeg"/><Relationship Id="rId15" Type="http://schemas.openxmlformats.org/officeDocument/2006/relationships/hyperlink" Target="https://vimeo.com/a3boot/review/112706559/ebeb6c02f6" TargetMode="External"/><Relationship Id="rId1" Type="http://schemas.openxmlformats.org/officeDocument/2006/relationships/slideLayout" Target="../slideLayouts/slideLayout14.xml"/><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hyperlink" Target="https://www.facebook.com/video.php?v=1483036588617328&amp;set=vb.1480477842206536&amp;type=3&amp;theater" TargetMode="External"/><Relationship Id="rId9" Type="http://schemas.openxmlformats.org/officeDocument/2006/relationships/image" Target="../media/image23.jpeg"/><Relationship Id="rId10"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_NuUqRaCYH4" TargetMode="External"/><Relationship Id="rId4" Type="http://schemas.openxmlformats.org/officeDocument/2006/relationships/image" Target="../media/image26.jpeg"/><Relationship Id="rId5" Type="http://schemas.openxmlformats.org/officeDocument/2006/relationships/image" Target="../media/image24.png"/><Relationship Id="rId6" Type="http://schemas.openxmlformats.org/officeDocument/2006/relationships/image" Target="../media/image28.png"/><Relationship Id="rId1" Type="http://schemas.openxmlformats.org/officeDocument/2006/relationships/slideLayout" Target="../slideLayouts/slideLayout14.xml"/><Relationship Id="rId2"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image" Target="../media/image33.jpeg"/><Relationship Id="rId8" Type="http://schemas.openxmlformats.org/officeDocument/2006/relationships/image" Target="../media/image34.jpeg"/><Relationship Id="rId1" Type="http://schemas.openxmlformats.org/officeDocument/2006/relationships/slideLayout" Target="../slideLayouts/slideLayout14.xml"/><Relationship Id="rId2" Type="http://schemas.openxmlformats.org/officeDocument/2006/relationships/hyperlink" Target="https://www.facebook.com/excelent.sk?ref=bookmark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tif"/><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jpeg"/><Relationship Id="rId1" Type="http://schemas.openxmlformats.org/officeDocument/2006/relationships/slideLayout" Target="../slideLayouts/slideLayout14.xml"/><Relationship Id="rId2" Type="http://schemas.openxmlformats.org/officeDocument/2006/relationships/hyperlink" Target="http://music-zone.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1233017" y="6772123"/>
            <a:ext cx="20578449" cy="12014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8700" b="1">
                <a:solidFill>
                  <a:srgbClr val="1B7A35"/>
                </a:solidFill>
                <a:latin typeface="Myriad Pro"/>
                <a:ea typeface="Myriad Pro"/>
                <a:cs typeface="Myriad Pro"/>
                <a:sym typeface="Myriad Pro"/>
              </a:defRPr>
            </a:lvl1pPr>
          </a:lstStyle>
          <a:p>
            <a:pPr lvl="0">
              <a:defRPr sz="1800" b="0">
                <a:solidFill>
                  <a:srgbClr val="000000"/>
                </a:solidFill>
              </a:defRPr>
            </a:pPr>
            <a:r>
              <a:rPr sz="8700" b="1">
                <a:solidFill>
                  <a:srgbClr val="1B7A35"/>
                </a:solidFill>
              </a:rPr>
              <a:t>Gambrinus Excelent launch</a:t>
            </a:r>
          </a:p>
        </p:txBody>
      </p:sp>
      <p:sp>
        <p:nvSpPr>
          <p:cNvPr id="38" name="Shape 38"/>
          <p:cNvSpPr/>
          <p:nvPr/>
        </p:nvSpPr>
        <p:spPr>
          <a:xfrm>
            <a:off x="1328080" y="9359657"/>
            <a:ext cx="21727840" cy="1"/>
          </a:xfrm>
          <a:prstGeom prst="line">
            <a:avLst/>
          </a:prstGeom>
          <a:ln w="25400">
            <a:solidFill>
              <a:srgbClr val="53585F"/>
            </a:solidFill>
            <a:miter lim="400000"/>
          </a:ln>
        </p:spPr>
        <p:txBody>
          <a:bodyPr lIns="0" tIns="0" rIns="0" bIns="0" anchor="ctr"/>
          <a:lstStyle/>
          <a:p>
            <a:pPr lvl="0">
              <a:defRPr sz="3200"/>
            </a:pPr>
            <a:endParaRPr/>
          </a:p>
        </p:txBody>
      </p:sp>
      <p:sp>
        <p:nvSpPr>
          <p:cNvPr id="39" name="Shape 39"/>
          <p:cNvSpPr/>
          <p:nvPr/>
        </p:nvSpPr>
        <p:spPr>
          <a:xfrm>
            <a:off x="1328080" y="10450807"/>
            <a:ext cx="21727840" cy="1"/>
          </a:xfrm>
          <a:prstGeom prst="line">
            <a:avLst/>
          </a:prstGeom>
          <a:ln w="25400">
            <a:solidFill>
              <a:srgbClr val="53585F"/>
            </a:solidFill>
            <a:miter lim="400000"/>
          </a:ln>
        </p:spPr>
        <p:txBody>
          <a:bodyPr lIns="0" tIns="0" rIns="0" bIns="0" anchor="ctr"/>
          <a:lstStyle/>
          <a:p>
            <a:pPr lvl="0">
              <a:defRPr sz="3200"/>
            </a:pPr>
            <a:endParaRPr/>
          </a:p>
        </p:txBody>
      </p:sp>
      <p:sp>
        <p:nvSpPr>
          <p:cNvPr id="40" name="Shape 40"/>
          <p:cNvSpPr/>
          <p:nvPr/>
        </p:nvSpPr>
        <p:spPr>
          <a:xfrm>
            <a:off x="1328080" y="9631898"/>
            <a:ext cx="14530311" cy="5029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200">
                <a:latin typeface="Myriad Pro"/>
                <a:ea typeface="Myriad Pro"/>
                <a:cs typeface="Myriad Pro"/>
                <a:sym typeface="Myriad Pro"/>
              </a:defRPr>
            </a:lvl1pPr>
          </a:lstStyle>
          <a:p>
            <a:pPr lvl="0">
              <a:defRPr sz="1800"/>
            </a:pPr>
            <a:r>
              <a:rPr sz="3200" dirty="0"/>
              <a:t>stratégia a launch kampaň pre </a:t>
            </a:r>
            <a:r>
              <a:rPr sz="3200" dirty="0" smtClean="0"/>
              <a:t>alternatívnu </a:t>
            </a:r>
            <a:r>
              <a:rPr sz="3200" dirty="0"/>
              <a:t>značku Gambrinus Excelent</a:t>
            </a:r>
          </a:p>
        </p:txBody>
      </p:sp>
      <p:pic>
        <p:nvPicPr>
          <p:cNvPr id="41" name="a3boot_color_press.png"/>
          <p:cNvPicPr/>
          <p:nvPr/>
        </p:nvPicPr>
        <p:blipFill>
          <a:blip r:embed="rId2">
            <a:extLst/>
          </a:blip>
          <a:stretch>
            <a:fillRect/>
          </a:stretch>
        </p:blipFill>
        <p:spPr>
          <a:xfrm>
            <a:off x="1443434" y="11259773"/>
            <a:ext cx="2693536" cy="574968"/>
          </a:xfrm>
          <a:prstGeom prst="rect">
            <a:avLst/>
          </a:prstGeom>
          <a:ln w="12700">
            <a:miter lim="400000"/>
          </a:ln>
        </p:spPr>
      </p:pic>
      <p:sp>
        <p:nvSpPr>
          <p:cNvPr id="42" name="Shape 42"/>
          <p:cNvSpPr/>
          <p:nvPr/>
        </p:nvSpPr>
        <p:spPr>
          <a:xfrm>
            <a:off x="1468597" y="12149738"/>
            <a:ext cx="5060873" cy="324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600">
                <a:solidFill>
                  <a:srgbClr val="A6AAA9"/>
                </a:solidFill>
                <a:latin typeface="Helvetica Neue"/>
                <a:ea typeface="Helvetica Neue"/>
                <a:cs typeface="Helvetica Neue"/>
                <a:sym typeface="Helvetica Neue"/>
              </a:defRPr>
            </a:lvl1pPr>
          </a:lstStyle>
          <a:p>
            <a:pPr lvl="0">
              <a:defRPr sz="1800">
                <a:solidFill>
                  <a:srgbClr val="000000"/>
                </a:solidFill>
              </a:defRPr>
            </a:pPr>
            <a:r>
              <a:rPr sz="1600">
                <a:solidFill>
                  <a:srgbClr val="A6AAA9"/>
                </a:solidFill>
              </a:rPr>
              <a:t>Created with Love for Pivovary Topvar ©2014</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1621226" y="4422856"/>
            <a:ext cx="6293661" cy="93040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a:latin typeface="Myriad Pro Semibold"/>
                <a:ea typeface="Myriad Pro Semibold"/>
                <a:cs typeface="Myriad Pro Semibold"/>
                <a:sym typeface="Myriad Pro Semibold"/>
              </a:rPr>
              <a:t>Názov: </a:t>
            </a:r>
            <a:r>
              <a:rPr sz="2200">
                <a:latin typeface="Myriad Pro"/>
                <a:ea typeface="Myriad Pro"/>
                <a:cs typeface="Myriad Pro"/>
                <a:sym typeface="Myriad Pro"/>
              </a:rPr>
              <a:t>Excelent #podlaseba</a:t>
            </a:r>
          </a:p>
          <a:p>
            <a:pPr lvl="0" algn="l">
              <a:defRPr sz="1800"/>
            </a:pPr>
            <a:r>
              <a:rPr sz="2200">
                <a:latin typeface="Myriad Pro Semibold"/>
                <a:ea typeface="Myriad Pro Semibold"/>
                <a:cs typeface="Myriad Pro Semibold"/>
                <a:sym typeface="Myriad Pro Semibold"/>
              </a:rPr>
              <a:t>Klient</a:t>
            </a:r>
            <a:r>
              <a:rPr sz="2200">
                <a:latin typeface="Myriad Pro"/>
                <a:ea typeface="Myriad Pro"/>
                <a:cs typeface="Myriad Pro"/>
                <a:sym typeface="Myriad Pro"/>
              </a:rPr>
              <a:t>: Pivovary Topvar, a.s.</a:t>
            </a:r>
          </a:p>
          <a:p>
            <a:pPr lvl="0" algn="l">
              <a:defRPr sz="1800"/>
            </a:pPr>
            <a:r>
              <a:rPr sz="2200">
                <a:latin typeface="Myriad Pro Semibold"/>
                <a:ea typeface="Myriad Pro Semibold"/>
                <a:cs typeface="Myriad Pro Semibold"/>
                <a:sym typeface="Myriad Pro Semibold"/>
              </a:rPr>
              <a:t>Creative Director: </a:t>
            </a:r>
            <a:r>
              <a:rPr sz="2200">
                <a:latin typeface="Myriad Pro"/>
                <a:ea typeface="Myriad Pro"/>
                <a:cs typeface="Myriad Pro"/>
                <a:sym typeface="Myriad Pro"/>
              </a:rPr>
              <a:t>Kristína M. Tomková, Peter Ridzoň</a:t>
            </a:r>
            <a:endParaRPr sz="2200">
              <a:solidFill>
                <a:srgbClr val="C82506"/>
              </a:solidFill>
              <a:latin typeface="Myriad Pro Semibold"/>
              <a:ea typeface="Myriad Pro Semibold"/>
              <a:cs typeface="Myriad Pro Semibold"/>
              <a:sym typeface="Myriad Pro Semibold"/>
            </a:endParaRPr>
          </a:p>
          <a:p>
            <a:pPr lvl="0" algn="l">
              <a:defRPr sz="1800"/>
            </a:pPr>
            <a:r>
              <a:rPr sz="2200">
                <a:latin typeface="Myriad Pro Semibold"/>
                <a:ea typeface="Myriad Pro Semibold"/>
                <a:cs typeface="Myriad Pro Semibold"/>
                <a:sym typeface="Myriad Pro Semibold"/>
              </a:rPr>
              <a:t>Copywriter: </a:t>
            </a:r>
            <a:r>
              <a:rPr sz="2200">
                <a:latin typeface="Myriad Pro"/>
                <a:ea typeface="Myriad Pro"/>
                <a:cs typeface="Myriad Pro"/>
                <a:sym typeface="Myriad Pro"/>
              </a:rPr>
              <a:t>Kristína M. Tomková</a:t>
            </a:r>
            <a:endParaRPr sz="2200">
              <a:solidFill>
                <a:srgbClr val="C82506"/>
              </a:solidFill>
              <a:latin typeface="Myriad Pro"/>
              <a:ea typeface="Myriad Pro"/>
              <a:cs typeface="Myriad Pro"/>
              <a:sym typeface="Myriad Pro"/>
            </a:endParaRPr>
          </a:p>
          <a:p>
            <a:pPr lvl="0" algn="l">
              <a:defRPr sz="1800"/>
            </a:pPr>
            <a:r>
              <a:rPr sz="2200">
                <a:latin typeface="Myriad Pro Semibold"/>
                <a:ea typeface="Myriad Pro Semibold"/>
                <a:cs typeface="Myriad Pro Semibold"/>
                <a:sym typeface="Myriad Pro Semibold"/>
              </a:rPr>
              <a:t>Art Director:</a:t>
            </a:r>
            <a:r>
              <a:rPr sz="2200">
                <a:latin typeface="Myriad Pro"/>
                <a:ea typeface="Myriad Pro"/>
                <a:cs typeface="Myriad Pro"/>
                <a:sym typeface="Myriad Pro"/>
              </a:rPr>
              <a:t> Juraj Ivan</a:t>
            </a:r>
          </a:p>
          <a:p>
            <a:pPr lvl="0" algn="l">
              <a:defRPr sz="1800"/>
            </a:pPr>
            <a:r>
              <a:rPr sz="2200">
                <a:latin typeface="Myriad Pro Semibold"/>
                <a:ea typeface="Myriad Pro Semibold"/>
                <a:cs typeface="Myriad Pro Semibold"/>
                <a:sym typeface="Myriad Pro Semibold"/>
              </a:rPr>
              <a:t>Fotograf: </a:t>
            </a:r>
            <a:r>
              <a:rPr sz="2200">
                <a:latin typeface="Myriad Pro"/>
                <a:ea typeface="Myriad Pro"/>
                <a:cs typeface="Myriad Pro"/>
                <a:sym typeface="Myriad Pro"/>
              </a:rPr>
              <a:t>Ľubica Martincová</a:t>
            </a:r>
          </a:p>
          <a:p>
            <a:pPr lvl="0" algn="l">
              <a:defRPr sz="1800"/>
            </a:pPr>
            <a:r>
              <a:rPr sz="2200">
                <a:latin typeface="Myriad Pro Semibold"/>
                <a:ea typeface="Myriad Pro Semibold"/>
                <a:cs typeface="Myriad Pro Semibold"/>
                <a:sym typeface="Myriad Pro Semibold"/>
              </a:rPr>
              <a:t>Režisér: </a:t>
            </a:r>
            <a:r>
              <a:rPr sz="2200">
                <a:latin typeface="Myriad Pro"/>
                <a:ea typeface="Myriad Pro"/>
                <a:cs typeface="Myriad Pro"/>
                <a:sym typeface="Myriad Pro"/>
              </a:rPr>
              <a:t>Branislav Vincze</a:t>
            </a:r>
          </a:p>
          <a:p>
            <a:pPr lvl="0" algn="l">
              <a:defRPr sz="1800"/>
            </a:pPr>
            <a:r>
              <a:rPr sz="2200">
                <a:latin typeface="Myriad Pro Semibold"/>
                <a:ea typeface="Myriad Pro Semibold"/>
                <a:cs typeface="Myriad Pro Semibold"/>
                <a:sym typeface="Myriad Pro Semibold"/>
              </a:rPr>
              <a:t>Kamera: </a:t>
            </a:r>
            <a:r>
              <a:rPr sz="2200">
                <a:latin typeface="Myriad Pro"/>
                <a:ea typeface="Myriad Pro"/>
                <a:cs typeface="Myriad Pro"/>
                <a:sym typeface="Myriad Pro"/>
              </a:rPr>
              <a:t>Viktor Cicko, Miro Vich, Z Matek, 74 fanúšikov</a:t>
            </a:r>
          </a:p>
          <a:p>
            <a:pPr lvl="0" algn="l">
              <a:defRPr sz="1800"/>
            </a:pPr>
            <a:r>
              <a:rPr sz="2200">
                <a:latin typeface="Myriad Pro Semibold"/>
                <a:ea typeface="Myriad Pro Semibold"/>
                <a:cs typeface="Myriad Pro Semibold"/>
                <a:sym typeface="Myriad Pro Semibold"/>
              </a:rPr>
              <a:t>Strih: </a:t>
            </a:r>
            <a:r>
              <a:rPr sz="2200">
                <a:latin typeface="Myriad Pro"/>
                <a:ea typeface="Myriad Pro"/>
                <a:cs typeface="Myriad Pro"/>
                <a:sym typeface="Myriad Pro"/>
              </a:rPr>
              <a:t>Branislav Vincze</a:t>
            </a:r>
          </a:p>
          <a:p>
            <a:pPr lvl="0" algn="l">
              <a:defRPr sz="1800"/>
            </a:pPr>
            <a:r>
              <a:rPr sz="2200">
                <a:latin typeface="Myriad Pro Semibold"/>
                <a:ea typeface="Myriad Pro Semibold"/>
                <a:cs typeface="Myriad Pro Semibold"/>
                <a:sym typeface="Myriad Pro Semibold"/>
              </a:rPr>
              <a:t>Hudba: </a:t>
            </a:r>
            <a:r>
              <a:rPr sz="2200">
                <a:latin typeface="Myriad Pro"/>
                <a:ea typeface="Myriad Pro"/>
                <a:cs typeface="Myriad Pro"/>
                <a:sym typeface="Myriad Pro"/>
              </a:rPr>
              <a:t>Billy Barman</a:t>
            </a:r>
          </a:p>
          <a:p>
            <a:pPr lvl="0" algn="l">
              <a:defRPr sz="1800"/>
            </a:pPr>
            <a:r>
              <a:rPr sz="2200">
                <a:latin typeface="Myriad Pro Semibold"/>
                <a:ea typeface="Myriad Pro Semibold"/>
                <a:cs typeface="Myriad Pro Semibold"/>
                <a:sym typeface="Myriad Pro Semibold"/>
              </a:rPr>
              <a:t>Vedúci produkcie: </a:t>
            </a:r>
            <a:r>
              <a:rPr sz="2200">
                <a:latin typeface="Myriad Pro"/>
                <a:ea typeface="Myriad Pro"/>
                <a:cs typeface="Myriad Pro"/>
                <a:sym typeface="Myriad Pro"/>
              </a:rPr>
              <a:t>Martinka Holá</a:t>
            </a:r>
            <a:endParaRPr sz="2200">
              <a:solidFill>
                <a:srgbClr val="C82506"/>
              </a:solidFill>
              <a:latin typeface="Myriad Pro"/>
              <a:ea typeface="Myriad Pro"/>
              <a:cs typeface="Myriad Pro"/>
              <a:sym typeface="Myriad Pro"/>
            </a:endParaRPr>
          </a:p>
          <a:p>
            <a:pPr lvl="0" algn="l">
              <a:defRPr sz="1800"/>
            </a:pPr>
            <a:r>
              <a:rPr sz="2200">
                <a:latin typeface="Myriad Pro Semibold"/>
                <a:ea typeface="Myriad Pro Semibold"/>
                <a:cs typeface="Myriad Pro Semibold"/>
                <a:sym typeface="Myriad Pro Semibold"/>
              </a:rPr>
              <a:t>Produkčná spoločnosť:</a:t>
            </a:r>
            <a:r>
              <a:rPr sz="2200">
                <a:latin typeface="Myriad Pro"/>
                <a:ea typeface="Myriad Pro"/>
                <a:cs typeface="Myriad Pro"/>
                <a:sym typeface="Myriad Pro"/>
              </a:rPr>
              <a:t> a3boot</a:t>
            </a:r>
          </a:p>
          <a:p>
            <a:pPr lvl="0" algn="l">
              <a:defRPr sz="1800"/>
            </a:pPr>
            <a:r>
              <a:rPr sz="2200">
                <a:latin typeface="Myriad Pro Semibold"/>
                <a:ea typeface="Myriad Pro Semibold"/>
                <a:cs typeface="Myriad Pro Semibold"/>
                <a:sym typeface="Myriad Pro Semibold"/>
              </a:rPr>
              <a:t>Vyplnil: </a:t>
            </a:r>
            <a:r>
              <a:rPr sz="2200">
                <a:latin typeface="Myriad Pro"/>
                <a:ea typeface="Myriad Pro"/>
                <a:cs typeface="Myriad Pro"/>
                <a:sym typeface="Myriad Pro"/>
              </a:rPr>
              <a:t>Kristína M. Tomková</a:t>
            </a:r>
          </a:p>
          <a:p>
            <a:pPr lvl="0" algn="l">
              <a:defRPr sz="1800"/>
            </a:pPr>
            <a:r>
              <a:rPr sz="2200">
                <a:latin typeface="Myriad Pro Semibold"/>
                <a:ea typeface="Myriad Pro Semibold"/>
                <a:cs typeface="Myriad Pro Semibold"/>
                <a:sym typeface="Myriad Pro Semibold"/>
              </a:rPr>
              <a:t>Account: </a:t>
            </a:r>
            <a:r>
              <a:rPr sz="2200">
                <a:latin typeface="Myriad Pro"/>
                <a:ea typeface="Myriad Pro"/>
                <a:cs typeface="Myriad Pro"/>
                <a:sym typeface="Myriad Pro"/>
              </a:rPr>
              <a:t>Martinka Holá</a:t>
            </a:r>
          </a:p>
          <a:p>
            <a:pPr lvl="0" algn="l">
              <a:defRPr sz="1800"/>
            </a:pPr>
            <a:endParaRPr sz="2200">
              <a:latin typeface="Myriad Pro"/>
              <a:ea typeface="Myriad Pro"/>
              <a:cs typeface="Myriad Pro"/>
              <a:sym typeface="Myriad Pro"/>
            </a:endParaRPr>
          </a:p>
          <a:p>
            <a:pPr lvl="0" algn="l">
              <a:defRPr sz="1800"/>
            </a:pPr>
            <a:r>
              <a:rPr sz="2200">
                <a:latin typeface="Myriad Pro"/>
                <a:ea typeface="Myriad Pro"/>
                <a:cs typeface="Myriad Pro"/>
                <a:sym typeface="Myriad Pro"/>
              </a:rPr>
              <a:t>a mnoho ďalších ambasádorov a priateľov značky.</a:t>
            </a:r>
          </a:p>
          <a:p>
            <a:pPr lvl="0" algn="l">
              <a:defRPr sz="1800"/>
            </a:pPr>
            <a:endParaRPr sz="2200">
              <a:latin typeface="Myriad Pro"/>
              <a:ea typeface="Myriad Pro"/>
              <a:cs typeface="Myriad Pro"/>
              <a:sym typeface="Myriad Pro"/>
            </a:endParaRPr>
          </a:p>
          <a:p>
            <a:pPr lvl="0" algn="l">
              <a:defRPr sz="1800"/>
            </a:pPr>
            <a:r>
              <a:rPr sz="2200">
                <a:latin typeface="Myriad Pro Semibold"/>
                <a:ea typeface="Myriad Pro Semibold"/>
                <a:cs typeface="Myriad Pro Semibold"/>
                <a:sym typeface="Myriad Pro Semibold"/>
              </a:rPr>
              <a:t>Stručná charakteristika: </a:t>
            </a:r>
            <a:r>
              <a:rPr sz="2200">
                <a:latin typeface="Myriad Pro"/>
                <a:ea typeface="Myriad Pro"/>
                <a:cs typeface="Myriad Pro"/>
                <a:sym typeface="Myriad Pro"/>
              </a:rPr>
              <a:t>Kampaň, ktorá uvádza na trh značku piva maximálne prémiovo, k veci, s minimálnym budgetom. Cieľom bolo vytvoriť úprimnú a fresh komunikáciu bez prvoplánových reklamných odkazov, ktorá zaujme individualistickú cieľovú skupinu a prinesie jej pridanú hodnotu. </a:t>
            </a:r>
          </a:p>
          <a:p>
            <a:pPr lvl="0" algn="l">
              <a:defRPr sz="1800"/>
            </a:pPr>
            <a:endParaRPr sz="2200">
              <a:latin typeface="Myriad Pro"/>
              <a:ea typeface="Myriad Pro"/>
              <a:cs typeface="Myriad Pro"/>
              <a:sym typeface="Myriad Pro"/>
            </a:endParaRPr>
          </a:p>
          <a:p>
            <a:pPr lvl="0" algn="l">
              <a:defRPr sz="1800"/>
            </a:pPr>
            <a:endParaRPr sz="2200">
              <a:latin typeface="Myriad Pro"/>
              <a:ea typeface="Myriad Pro"/>
              <a:cs typeface="Myriad Pro"/>
              <a:sym typeface="Myriad Pro"/>
            </a:endParaRPr>
          </a:p>
        </p:txBody>
      </p:sp>
      <p:sp>
        <p:nvSpPr>
          <p:cNvPr id="148" name="Shape 148"/>
          <p:cNvSpPr/>
          <p:nvPr/>
        </p:nvSpPr>
        <p:spPr>
          <a:xfrm>
            <a:off x="1533525" y="3756025"/>
            <a:ext cx="22871113" cy="0"/>
          </a:xfrm>
          <a:prstGeom prst="line">
            <a:avLst/>
          </a:prstGeom>
          <a:ln w="25400">
            <a:solidFill>
              <a:srgbClr val="53585F"/>
            </a:solidFill>
            <a:miter lim="400000"/>
          </a:ln>
        </p:spPr>
        <p:txBody>
          <a:bodyPr lIns="45719" rIns="45719"/>
          <a:lstStyle/>
          <a:p>
            <a:pPr lvl="0" algn="l" defTabSz="457200">
              <a:defRPr sz="1200">
                <a:latin typeface="Helvetica"/>
                <a:ea typeface="Helvetica"/>
                <a:cs typeface="Helvetica"/>
                <a:sym typeface="Helvetica"/>
              </a:defRPr>
            </a:pPr>
            <a:endParaRPr/>
          </a:p>
        </p:txBody>
      </p:sp>
      <p:sp>
        <p:nvSpPr>
          <p:cNvPr id="149" name="Shape 149"/>
          <p:cNvSpPr/>
          <p:nvPr/>
        </p:nvSpPr>
        <p:spPr>
          <a:xfrm>
            <a:off x="1504950" y="2272347"/>
            <a:ext cx="18083213" cy="8153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6400" b="1">
                <a:solidFill>
                  <a:srgbClr val="00882B"/>
                </a:solidFill>
                <a:latin typeface="Myriad Pro"/>
                <a:ea typeface="Myriad Pro"/>
                <a:cs typeface="Myriad Pro"/>
                <a:sym typeface="Myriad Pro"/>
              </a:defRPr>
            </a:lvl1pPr>
          </a:lstStyle>
          <a:p>
            <a:pPr lvl="0">
              <a:defRPr sz="1800" b="0">
                <a:solidFill>
                  <a:srgbClr val="000000"/>
                </a:solidFill>
              </a:defRPr>
            </a:pPr>
            <a:r>
              <a:rPr sz="6400" b="1">
                <a:solidFill>
                  <a:srgbClr val="00882B"/>
                </a:solidFill>
              </a:rPr>
              <a:t>kto za tým stojí…</a:t>
            </a:r>
          </a:p>
        </p:txBody>
      </p:sp>
      <p:sp>
        <p:nvSpPr>
          <p:cNvPr id="150" name="Shape 150"/>
          <p:cNvSpPr/>
          <p:nvPr/>
        </p:nvSpPr>
        <p:spPr>
          <a:xfrm>
            <a:off x="23037203" y="12958762"/>
            <a:ext cx="334569" cy="27797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400">
                <a:solidFill>
                  <a:srgbClr val="C82506"/>
                </a:solidFill>
                <a:latin typeface="AdiHaus Bold"/>
                <a:ea typeface="AdiHaus Bold"/>
                <a:cs typeface="AdiHaus Bold"/>
                <a:sym typeface="AdiHaus Bold"/>
              </a:defRPr>
            </a:lvl1pPr>
          </a:lstStyle>
          <a:p>
            <a:pPr lvl="0">
              <a:defRPr sz="1800">
                <a:solidFill>
                  <a:srgbClr val="000000"/>
                </a:solidFill>
              </a:defRPr>
            </a:pPr>
            <a:r>
              <a:rPr sz="2400">
                <a:solidFill>
                  <a:srgbClr val="C82506"/>
                </a:solidFill>
              </a:rPr>
              <a:t>41</a:t>
            </a:r>
          </a:p>
        </p:txBody>
      </p:sp>
      <p:sp>
        <p:nvSpPr>
          <p:cNvPr id="151" name="Shape 151"/>
          <p:cNvSpPr/>
          <p:nvPr/>
        </p:nvSpPr>
        <p:spPr>
          <a:xfrm>
            <a:off x="9067006" y="4422856"/>
            <a:ext cx="6642101" cy="13157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a:latin typeface="Myriad Pro Semibold"/>
                <a:ea typeface="Myriad Pro Semibold"/>
                <a:cs typeface="Myriad Pro Semibold"/>
                <a:sym typeface="Myriad Pro Semibold"/>
              </a:rPr>
              <a:t>č</a:t>
            </a:r>
          </a:p>
          <a:p>
            <a:pPr lvl="0" algn="l">
              <a:defRPr sz="1800"/>
            </a:pPr>
            <a:endParaRPr sz="2200">
              <a:latin typeface="Myriad Pro Semibold"/>
              <a:ea typeface="Myriad Pro Semibold"/>
              <a:cs typeface="Myriad Pro Semibold"/>
              <a:sym typeface="Myriad Pro Semibold"/>
            </a:endParaRPr>
          </a:p>
          <a:p>
            <a:pPr lvl="0" algn="l">
              <a:defRPr sz="1800"/>
            </a:pPr>
            <a:endParaRPr sz="2200">
              <a:latin typeface="Myriad Pro Semibold"/>
              <a:ea typeface="Myriad Pro Semibold"/>
              <a:cs typeface="Myriad Pro Semibold"/>
              <a:sym typeface="Myriad Pro Semibold"/>
            </a:endParaRP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1328080" y="9359657"/>
            <a:ext cx="21727840" cy="1"/>
          </a:xfrm>
          <a:prstGeom prst="line">
            <a:avLst/>
          </a:prstGeom>
          <a:ln w="25400">
            <a:solidFill>
              <a:srgbClr val="53585F"/>
            </a:solidFill>
            <a:miter lim="400000"/>
          </a:ln>
        </p:spPr>
        <p:txBody>
          <a:bodyPr lIns="0" tIns="0" rIns="0" bIns="0" anchor="ctr"/>
          <a:lstStyle/>
          <a:p>
            <a:pPr lvl="0">
              <a:defRPr sz="3200"/>
            </a:pPr>
            <a:endParaRPr/>
          </a:p>
        </p:txBody>
      </p:sp>
      <p:sp>
        <p:nvSpPr>
          <p:cNvPr id="154" name="Shape 154"/>
          <p:cNvSpPr/>
          <p:nvPr/>
        </p:nvSpPr>
        <p:spPr>
          <a:xfrm>
            <a:off x="1328080" y="10450807"/>
            <a:ext cx="21727840" cy="1"/>
          </a:xfrm>
          <a:prstGeom prst="line">
            <a:avLst/>
          </a:prstGeom>
          <a:ln w="25400">
            <a:solidFill>
              <a:srgbClr val="53585F"/>
            </a:solidFill>
            <a:miter lim="400000"/>
          </a:ln>
        </p:spPr>
        <p:txBody>
          <a:bodyPr lIns="0" tIns="0" rIns="0" bIns="0" anchor="ctr"/>
          <a:lstStyle/>
          <a:p>
            <a:pPr lvl="0">
              <a:defRPr sz="3200"/>
            </a:pPr>
            <a:endParaRPr/>
          </a:p>
        </p:txBody>
      </p:sp>
      <p:sp>
        <p:nvSpPr>
          <p:cNvPr id="155" name="Shape 155"/>
          <p:cNvSpPr/>
          <p:nvPr/>
        </p:nvSpPr>
        <p:spPr>
          <a:xfrm>
            <a:off x="1374883" y="9653771"/>
            <a:ext cx="12564490" cy="5029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200">
                <a:latin typeface="Myriad Pro"/>
                <a:ea typeface="Myriad Pro"/>
                <a:cs typeface="Myriad Pro"/>
                <a:sym typeface="Myriad Pro"/>
              </a:defRPr>
            </a:lvl1pPr>
          </a:lstStyle>
          <a:p>
            <a:pPr lvl="0">
              <a:defRPr sz="1800"/>
            </a:pPr>
            <a:r>
              <a:rPr sz="3200"/>
              <a:t>April 2015</a:t>
            </a:r>
          </a:p>
        </p:txBody>
      </p:sp>
      <p:sp>
        <p:nvSpPr>
          <p:cNvPr id="156" name="Shape 156"/>
          <p:cNvSpPr/>
          <p:nvPr/>
        </p:nvSpPr>
        <p:spPr>
          <a:xfrm>
            <a:off x="1300793" y="10766795"/>
            <a:ext cx="17650734" cy="7315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endParaRPr sz="2200">
              <a:solidFill>
                <a:srgbClr val="0B5D18"/>
              </a:solidFill>
              <a:latin typeface="Myriad Pro"/>
              <a:ea typeface="Myriad Pro"/>
              <a:cs typeface="Myriad Pro"/>
              <a:sym typeface="Myriad Pro"/>
            </a:endParaRPr>
          </a:p>
        </p:txBody>
      </p:sp>
      <p:sp>
        <p:nvSpPr>
          <p:cNvPr id="157" name="Shape 157"/>
          <p:cNvSpPr/>
          <p:nvPr/>
        </p:nvSpPr>
        <p:spPr>
          <a:xfrm>
            <a:off x="1233017" y="6772123"/>
            <a:ext cx="20578449" cy="12014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algn="l">
              <a:defRPr sz="1800"/>
            </a:pPr>
            <a:r>
              <a:rPr sz="8700" b="1">
                <a:solidFill>
                  <a:srgbClr val="1B7A35"/>
                </a:solidFill>
                <a:latin typeface="Myriad Pro"/>
                <a:ea typeface="Myriad Pro"/>
                <a:cs typeface="Myriad Pro"/>
                <a:sym typeface="Myriad Pro"/>
              </a:rPr>
              <a:t>a3boot        Excelent.</a:t>
            </a:r>
          </a:p>
        </p:txBody>
      </p:sp>
      <p:pic>
        <p:nvPicPr>
          <p:cNvPr id="158" name="a3boot_color_press.png"/>
          <p:cNvPicPr/>
          <p:nvPr/>
        </p:nvPicPr>
        <p:blipFill>
          <a:blip r:embed="rId2">
            <a:extLst/>
          </a:blip>
          <a:stretch>
            <a:fillRect/>
          </a:stretch>
        </p:blipFill>
        <p:spPr>
          <a:xfrm>
            <a:off x="20315634" y="11313310"/>
            <a:ext cx="2693536" cy="574967"/>
          </a:xfrm>
          <a:prstGeom prst="rect">
            <a:avLst/>
          </a:prstGeom>
          <a:ln w="12700">
            <a:miter lim="400000"/>
          </a:ln>
        </p:spPr>
      </p:pic>
      <p:sp>
        <p:nvSpPr>
          <p:cNvPr id="159" name="Shape 159"/>
          <p:cNvSpPr/>
          <p:nvPr/>
        </p:nvSpPr>
        <p:spPr>
          <a:xfrm>
            <a:off x="1300793" y="10766795"/>
            <a:ext cx="14181038" cy="17602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200">
                <a:solidFill>
                  <a:srgbClr val="A6AAA9"/>
                </a:solidFill>
                <a:latin typeface="Myriad Pro"/>
                <a:ea typeface="Myriad Pro"/>
                <a:cs typeface="Myriad Pro"/>
                <a:sym typeface="Myriad Pro"/>
              </a:defRPr>
            </a:lvl1pPr>
          </a:lstStyle>
          <a:p>
            <a:pPr lvl="0">
              <a:defRPr sz="1800">
                <a:solidFill>
                  <a:srgbClr val="000000"/>
                </a:solidFill>
              </a:defRPr>
            </a:pPr>
            <a:r>
              <a:rPr sz="2200">
                <a:solidFill>
                  <a:srgbClr val="A6AAA9"/>
                </a:solidFill>
              </a:rPr>
              <a:t>This material is a result of intellectual activity and is subject to intellectual property pursuant to the Authorial Law  no. 383/1997 of Slovak legislation and its further amendments. The authorial and user rights are exclusively owned by A3.Boot, s.r.o.. Any copying and use of this material including  copying and use of any of its parts without prior permission of A3.boot, s.r.o. is forbidden.</a:t>
            </a:r>
          </a:p>
        </p:txBody>
      </p:sp>
      <p:pic>
        <p:nvPicPr>
          <p:cNvPr id="160" name="pasted-image.png"/>
          <p:cNvPicPr/>
          <p:nvPr/>
        </p:nvPicPr>
        <p:blipFill>
          <a:blip r:embed="rId3">
            <a:extLst/>
          </a:blip>
          <a:stretch>
            <a:fillRect/>
          </a:stretch>
        </p:blipFill>
        <p:spPr>
          <a:xfrm>
            <a:off x="5298281" y="6751099"/>
            <a:ext cx="1314464" cy="1201421"/>
          </a:xfrm>
          <a:prstGeom prst="rect">
            <a:avLst/>
          </a:prstGeom>
          <a:ln w="12700">
            <a:miter lim="400000"/>
          </a:ln>
        </p:spPr>
      </p:pic>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sted-image.jpg"/>
          <p:cNvPicPr/>
          <p:nvPr/>
        </p:nvPicPr>
        <p:blipFill>
          <a:blip r:embed="rId2">
            <a:extLst/>
          </a:blip>
          <a:srcRect l="3666" r="10529"/>
          <a:stretch>
            <a:fillRect/>
          </a:stretch>
        </p:blipFill>
        <p:spPr>
          <a:xfrm>
            <a:off x="6010627" y="3827530"/>
            <a:ext cx="9727871" cy="9766656"/>
          </a:xfrm>
          <a:prstGeom prst="rect">
            <a:avLst/>
          </a:prstGeom>
          <a:ln w="12700">
            <a:miter lim="400000"/>
          </a:ln>
        </p:spPr>
      </p:pic>
      <p:sp>
        <p:nvSpPr>
          <p:cNvPr id="45" name="Shape 45"/>
          <p:cNvSpPr/>
          <p:nvPr/>
        </p:nvSpPr>
        <p:spPr>
          <a:xfrm flipV="1">
            <a:off x="17222336" y="3755425"/>
            <a:ext cx="7137003" cy="1"/>
          </a:xfrm>
          <a:prstGeom prst="line">
            <a:avLst/>
          </a:prstGeom>
          <a:ln w="25400">
            <a:solidFill>
              <a:srgbClr val="53585F"/>
            </a:solidFill>
            <a:miter lim="400000"/>
          </a:ln>
        </p:spPr>
        <p:txBody>
          <a:bodyPr lIns="0" tIns="0" rIns="0" bIns="0" anchor="ctr"/>
          <a:lstStyle/>
          <a:p>
            <a:pPr lvl="0">
              <a:defRPr sz="3200"/>
            </a:pPr>
            <a:endParaRPr/>
          </a:p>
        </p:txBody>
      </p:sp>
      <p:sp>
        <p:nvSpPr>
          <p:cNvPr id="46" name="Shape 46"/>
          <p:cNvSpPr/>
          <p:nvPr/>
        </p:nvSpPr>
        <p:spPr>
          <a:xfrm>
            <a:off x="17192452" y="4422856"/>
            <a:ext cx="6293661" cy="695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a:latin typeface="Helvetica Neue"/>
                <a:ea typeface="Helvetica Neue"/>
                <a:cs typeface="Helvetica Neue"/>
                <a:sym typeface="Helvetica Neue"/>
              </a:rPr>
              <a:t>Pivo Gambrinus Excelent (SabMiller) existovalo na českom trhu už od roku 2008. Získalo množstvo kvalitatívnych ocenení. Etablovalo sa medzi mládežou prostreníctvom house, techno parties a študentských akcií. </a:t>
            </a:r>
          </a:p>
          <a:p>
            <a:pPr lvl="0" algn="l">
              <a:defRPr sz="1800"/>
            </a:pPr>
            <a:endParaRPr sz="2200" b="1">
              <a:latin typeface="Helvetica Neue"/>
              <a:ea typeface="Helvetica Neue"/>
              <a:cs typeface="Helvetica Neue"/>
              <a:sym typeface="Helvetica Neue"/>
            </a:endParaRPr>
          </a:p>
          <a:p>
            <a:pPr lvl="0" algn="l">
              <a:defRPr sz="1800"/>
            </a:pPr>
            <a:r>
              <a:rPr sz="2200" b="1" u="sng">
                <a:latin typeface="Helvetica Neue"/>
                <a:ea typeface="Helvetica Neue"/>
                <a:cs typeface="Helvetica Neue"/>
                <a:sym typeface="Helvetica Neue"/>
              </a:rPr>
              <a:t>Pre slovenský trh sme dostali zadanie</a:t>
            </a:r>
          </a:p>
          <a:p>
            <a:pPr marL="268653" lvl="0" indent="-268653" algn="l">
              <a:buSzPct val="75000"/>
              <a:buChar char="-"/>
              <a:defRPr sz="1800"/>
            </a:pPr>
            <a:r>
              <a:rPr sz="2200" b="1">
                <a:latin typeface="Helvetica Neue"/>
                <a:ea typeface="Helvetica Neue"/>
                <a:cs typeface="Helvetica Neue"/>
                <a:sym typeface="Helvetica Neue"/>
              </a:rPr>
              <a:t>osloviť mladú alternatívnu cieľovku </a:t>
            </a:r>
          </a:p>
          <a:p>
            <a:pPr lvl="0" algn="l">
              <a:defRPr sz="1800"/>
            </a:pPr>
            <a:r>
              <a:rPr sz="2200" b="1">
                <a:latin typeface="Helvetica Neue"/>
                <a:ea typeface="Helvetica Neue"/>
                <a:cs typeface="Helvetica Neue"/>
                <a:sym typeface="Helvetica Neue"/>
              </a:rPr>
              <a:t> - vytvoriť novú vizuálnu identitu</a:t>
            </a:r>
          </a:p>
          <a:p>
            <a:pPr marL="268653" lvl="0" indent="-268653" algn="l">
              <a:buSzPct val="75000"/>
              <a:buChar char="-"/>
              <a:defRPr sz="1800"/>
            </a:pPr>
            <a:r>
              <a:rPr sz="2200" b="1">
                <a:latin typeface="Helvetica Neue"/>
                <a:ea typeface="Helvetica Neue"/>
                <a:cs typeface="Helvetica Neue"/>
                <a:sym typeface="Helvetica Neue"/>
              </a:rPr>
              <a:t>hovoriť iným jazykom ako v Čechách</a:t>
            </a:r>
          </a:p>
          <a:p>
            <a:pPr marL="268653" lvl="0" indent="-268653" algn="l">
              <a:buSzPct val="75000"/>
              <a:buChar char="-"/>
              <a:defRPr sz="1800"/>
            </a:pPr>
            <a:r>
              <a:rPr sz="2200" b="1">
                <a:latin typeface="Helvetica Neue"/>
                <a:ea typeface="Helvetica Neue"/>
                <a:cs typeface="Helvetica Neue"/>
                <a:sym typeface="Helvetica Neue"/>
              </a:rPr>
              <a:t>prelomiť predsudky voči značkám veľkých pivovarov</a:t>
            </a:r>
          </a:p>
          <a:p>
            <a:pPr marL="268653" lvl="0" indent="-268653" algn="l">
              <a:buSzPct val="75000"/>
              <a:buChar char="-"/>
              <a:defRPr sz="1800"/>
            </a:pPr>
            <a:r>
              <a:rPr sz="2200" b="1">
                <a:latin typeface="Helvetica Neue"/>
                <a:ea typeface="Helvetica Neue"/>
                <a:cs typeface="Helvetica Neue"/>
                <a:sym typeface="Helvetica Neue"/>
              </a:rPr>
              <a:t>slovo o pive sa musí šíriť samé… </a:t>
            </a:r>
          </a:p>
          <a:p>
            <a:pPr marL="268653" lvl="0" indent="-268653" algn="l">
              <a:buSzPct val="75000"/>
              <a:buChar char="-"/>
              <a:defRPr sz="1800"/>
            </a:pPr>
            <a:r>
              <a:rPr sz="2200" b="1">
                <a:latin typeface="Helvetica Neue"/>
                <a:ea typeface="Helvetica Neue"/>
                <a:cs typeface="Helvetica Neue"/>
                <a:sym typeface="Helvetica Neue"/>
              </a:rPr>
              <a:t>a… máme veľmi malý budget. </a:t>
            </a:r>
          </a:p>
          <a:p>
            <a:pPr lvl="0" algn="l">
              <a:defRPr sz="1800"/>
            </a:pPr>
            <a:endParaRPr sz="2200" b="1">
              <a:latin typeface="Helvetica Neue"/>
              <a:ea typeface="Helvetica Neue"/>
              <a:cs typeface="Helvetica Neue"/>
              <a:sym typeface="Helvetica Neue"/>
            </a:endParaRPr>
          </a:p>
          <a:p>
            <a:pPr lvl="0" algn="l">
              <a:defRPr sz="1800"/>
            </a:pPr>
            <a:r>
              <a:rPr sz="2200" b="1">
                <a:latin typeface="Helvetica Neue"/>
                <a:ea typeface="Helvetica Neue"/>
                <a:cs typeface="Helvetica Neue"/>
                <a:sym typeface="Helvetica Neue"/>
              </a:rPr>
              <a:t>zadanie</a:t>
            </a:r>
          </a:p>
          <a:p>
            <a:pPr lvl="0" algn="l">
              <a:defRPr sz="1800"/>
            </a:pPr>
            <a:r>
              <a:rPr sz="2200">
                <a:latin typeface="Helvetica Neue Light"/>
                <a:ea typeface="Helvetica Neue Light"/>
                <a:cs typeface="Helvetica Neue Light"/>
                <a:sym typeface="Helvetica Neue Light"/>
              </a:rPr>
              <a:t>stratégia, launch, komplexná ATL a BTL komunikácia pri </a:t>
            </a:r>
            <a:r>
              <a:rPr sz="2200" u="sng">
                <a:solidFill>
                  <a:srgbClr val="C82506"/>
                </a:solidFill>
                <a:latin typeface="Helvetica Neue Light"/>
                <a:ea typeface="Helvetica Neue Light"/>
                <a:cs typeface="Helvetica Neue Light"/>
                <a:sym typeface="Helvetica Neue Light"/>
              </a:rPr>
              <a:t>veľmi obmedzenom budgete</a:t>
            </a:r>
            <a:r>
              <a:rPr sz="2200">
                <a:latin typeface="Helvetica Neue Light"/>
                <a:ea typeface="Helvetica Neue Light"/>
                <a:cs typeface="Helvetica Neue Light"/>
                <a:sym typeface="Helvetica Neue Light"/>
              </a:rPr>
              <a:t>. </a:t>
            </a:r>
          </a:p>
          <a:p>
            <a:pPr lvl="0" algn="l">
              <a:defRPr sz="1800"/>
            </a:pPr>
            <a:endParaRPr sz="2200" b="1">
              <a:latin typeface="Helvetica Neue"/>
              <a:ea typeface="Helvetica Neue"/>
              <a:cs typeface="Helvetica Neue"/>
              <a:sym typeface="Helvetica Neue"/>
            </a:endParaRPr>
          </a:p>
        </p:txBody>
      </p:sp>
      <p:sp>
        <p:nvSpPr>
          <p:cNvPr id="47" name="Shape 47"/>
          <p:cNvSpPr/>
          <p:nvPr/>
        </p:nvSpPr>
        <p:spPr>
          <a:xfrm>
            <a:off x="17193246" y="1764920"/>
            <a:ext cx="6526650" cy="132307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4400" b="1">
                <a:latin typeface="Helvetica Neue"/>
                <a:ea typeface="Helvetica Neue"/>
                <a:cs typeface="Helvetica Neue"/>
                <a:sym typeface="Helvetica Neue"/>
              </a:defRPr>
            </a:lvl1pPr>
          </a:lstStyle>
          <a:p>
            <a:pPr lvl="0">
              <a:defRPr sz="1800" b="0"/>
            </a:pPr>
            <a:r>
              <a:rPr sz="4400" b="1"/>
              <a:t>Excelent pred príchodom na SK trh</a:t>
            </a:r>
          </a:p>
        </p:txBody>
      </p:sp>
      <p:sp>
        <p:nvSpPr>
          <p:cNvPr id="48" name="Shape 48"/>
          <p:cNvSpPr/>
          <p:nvPr/>
        </p:nvSpPr>
        <p:spPr>
          <a:xfrm>
            <a:off x="17193246" y="826912"/>
            <a:ext cx="652665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2200" b="1">
                <a:solidFill>
                  <a:srgbClr val="FE6502"/>
                </a:solidFill>
                <a:latin typeface="Helvetica Neue"/>
                <a:ea typeface="Helvetica Neue"/>
                <a:cs typeface="Helvetica Neue"/>
                <a:sym typeface="Helvetica Neue"/>
              </a:defRPr>
            </a:lvl1pPr>
          </a:lstStyle>
          <a:p>
            <a:pPr lvl="0">
              <a:defRPr sz="1800" b="0">
                <a:solidFill>
                  <a:srgbClr val="000000"/>
                </a:solidFill>
              </a:defRPr>
            </a:pPr>
            <a:r>
              <a:rPr sz="2200" b="1">
                <a:solidFill>
                  <a:srgbClr val="FE6502"/>
                </a:solidFill>
              </a:rPr>
              <a:t>situácia</a:t>
            </a:r>
          </a:p>
        </p:txBody>
      </p:sp>
      <p:sp>
        <p:nvSpPr>
          <p:cNvPr id="49" name="Shape 49"/>
          <p:cNvSpPr>
            <a:spLocks noGrp="1"/>
          </p:cNvSpPr>
          <p:nvPr>
            <p:ph type="sldNum" sz="quarter" idx="2"/>
          </p:nvPr>
        </p:nvSpPr>
        <p:spPr>
          <a:xfrm>
            <a:off x="23727765" y="13081000"/>
            <a:ext cx="283770" cy="469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2400"/>
              <a:t>2</a:t>
            </a:fld>
            <a:endParaRPr sz="2400"/>
          </a:p>
        </p:txBody>
      </p:sp>
      <p:pic>
        <p:nvPicPr>
          <p:cNvPr id="50" name="pasted-image.jpg"/>
          <p:cNvPicPr/>
          <p:nvPr/>
        </p:nvPicPr>
        <p:blipFill>
          <a:blip r:embed="rId3">
            <a:extLst/>
          </a:blip>
          <a:stretch>
            <a:fillRect/>
          </a:stretch>
        </p:blipFill>
        <p:spPr>
          <a:xfrm>
            <a:off x="132258" y="102294"/>
            <a:ext cx="5771109" cy="5771109"/>
          </a:xfrm>
          <a:prstGeom prst="rect">
            <a:avLst/>
          </a:prstGeom>
          <a:ln w="12700">
            <a:miter lim="400000"/>
          </a:ln>
        </p:spPr>
      </p:pic>
      <p:pic>
        <p:nvPicPr>
          <p:cNvPr id="51" name="pasted-image.jpg"/>
          <p:cNvPicPr/>
          <p:nvPr/>
        </p:nvPicPr>
        <p:blipFill>
          <a:blip r:embed="rId4">
            <a:extLst/>
          </a:blip>
          <a:stretch>
            <a:fillRect/>
          </a:stretch>
        </p:blipFill>
        <p:spPr>
          <a:xfrm>
            <a:off x="6021077" y="121407"/>
            <a:ext cx="9728015" cy="3600852"/>
          </a:xfrm>
          <a:prstGeom prst="rect">
            <a:avLst/>
          </a:prstGeom>
          <a:ln w="12700">
            <a:miter lim="400000"/>
          </a:ln>
        </p:spPr>
      </p:pic>
      <p:pic>
        <p:nvPicPr>
          <p:cNvPr id="52" name="pasted-image.jpg"/>
          <p:cNvPicPr/>
          <p:nvPr/>
        </p:nvPicPr>
        <p:blipFill>
          <a:blip r:embed="rId5">
            <a:extLst/>
          </a:blip>
          <a:stretch>
            <a:fillRect/>
          </a:stretch>
        </p:blipFill>
        <p:spPr>
          <a:xfrm>
            <a:off x="125511" y="5984511"/>
            <a:ext cx="5784603" cy="3856402"/>
          </a:xfrm>
          <a:prstGeom prst="rect">
            <a:avLst/>
          </a:prstGeom>
          <a:ln w="12700">
            <a:miter lim="400000"/>
          </a:ln>
        </p:spPr>
      </p:pic>
      <p:pic>
        <p:nvPicPr>
          <p:cNvPr id="53" name="pasted-image.jpg"/>
          <p:cNvPicPr/>
          <p:nvPr/>
        </p:nvPicPr>
        <p:blipFill>
          <a:blip r:embed="rId6">
            <a:extLst/>
          </a:blip>
          <a:stretch>
            <a:fillRect/>
          </a:stretch>
        </p:blipFill>
        <p:spPr>
          <a:xfrm>
            <a:off x="117415" y="9952020"/>
            <a:ext cx="5771109" cy="3246249"/>
          </a:xfrm>
          <a:prstGeom prst="rect">
            <a:avLst/>
          </a:prstGeom>
          <a:ln w="12700">
            <a:miter lim="400000"/>
          </a:ln>
        </p:spPr>
      </p:pic>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p:nvPr/>
        </p:nvSpPr>
        <p:spPr>
          <a:xfrm flipV="1">
            <a:off x="17222336" y="3755425"/>
            <a:ext cx="7137003" cy="1"/>
          </a:xfrm>
          <a:prstGeom prst="line">
            <a:avLst/>
          </a:prstGeom>
          <a:ln w="25400">
            <a:solidFill>
              <a:srgbClr val="53585F"/>
            </a:solidFill>
            <a:miter lim="400000"/>
          </a:ln>
        </p:spPr>
        <p:txBody>
          <a:bodyPr lIns="0" tIns="0" rIns="0" bIns="0" anchor="ctr"/>
          <a:lstStyle/>
          <a:p>
            <a:pPr lvl="0">
              <a:defRPr sz="3200"/>
            </a:pPr>
            <a:endParaRPr/>
          </a:p>
        </p:txBody>
      </p:sp>
      <p:sp>
        <p:nvSpPr>
          <p:cNvPr id="56" name="Shape 56"/>
          <p:cNvSpPr/>
          <p:nvPr/>
        </p:nvSpPr>
        <p:spPr>
          <a:xfrm>
            <a:off x="17192452" y="4232357"/>
            <a:ext cx="6631921" cy="93517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b="1">
                <a:latin typeface="Helvetica Neue"/>
                <a:ea typeface="Helvetica Neue"/>
                <a:cs typeface="Helvetica Neue"/>
                <a:sym typeface="Helvetica Neue"/>
              </a:rPr>
              <a:t>Gambrinus Excelent je pre nás príbeh o kvalite a nie kvantite. Bolo vytvorené podľa seba, bez kompromisov, pretože… </a:t>
            </a:r>
          </a:p>
          <a:p>
            <a:pPr lvl="0" algn="l">
              <a:defRPr sz="1800"/>
            </a:pPr>
            <a:endParaRPr sz="2200" b="1">
              <a:latin typeface="Helvetica Neue"/>
              <a:ea typeface="Helvetica Neue"/>
              <a:cs typeface="Helvetica Neue"/>
              <a:sym typeface="Helvetica Neue"/>
            </a:endParaRPr>
          </a:p>
          <a:p>
            <a:pPr lvl="0" algn="l">
              <a:defRPr sz="1800"/>
            </a:pPr>
            <a:r>
              <a:rPr sz="2200" b="1">
                <a:latin typeface="Helvetica Neue"/>
                <a:ea typeface="Helvetica Neue"/>
                <a:cs typeface="Helvetica Neue"/>
                <a:sym typeface="Helvetica Neue"/>
              </a:rPr>
              <a:t>umbrella</a:t>
            </a:r>
          </a:p>
          <a:p>
            <a:pPr lvl="0" algn="l">
              <a:defRPr sz="1800"/>
            </a:pPr>
            <a:r>
              <a:rPr sz="2200">
                <a:latin typeface="Helvetica Neue Light"/>
                <a:ea typeface="Helvetica Neue Light"/>
                <a:cs typeface="Helvetica Neue Light"/>
                <a:sym typeface="Helvetica Neue Light"/>
              </a:rPr>
              <a:t>…všetko musí byť tvorené podľa seba, </a:t>
            </a:r>
          </a:p>
          <a:p>
            <a:pPr lvl="0" algn="l">
              <a:defRPr sz="1800"/>
            </a:pPr>
            <a:r>
              <a:rPr sz="2200">
                <a:latin typeface="Helvetica Neue Light"/>
                <a:ea typeface="Helvetica Neue Light"/>
                <a:cs typeface="Helvetica Neue Light"/>
                <a:sym typeface="Helvetica Neue Light"/>
              </a:rPr>
              <a:t>inak to nemá význam. </a:t>
            </a:r>
          </a:p>
          <a:p>
            <a:pPr lvl="0" algn="l">
              <a:defRPr sz="1800"/>
            </a:pPr>
            <a:endParaRPr sz="2200">
              <a:latin typeface="Helvetica Neue Light"/>
              <a:ea typeface="Helvetica Neue Light"/>
              <a:cs typeface="Helvetica Neue Light"/>
              <a:sym typeface="Helvetica Neue Light"/>
            </a:endParaRPr>
          </a:p>
          <a:p>
            <a:pPr lvl="0" algn="l">
              <a:defRPr sz="1800"/>
            </a:pPr>
            <a:r>
              <a:rPr sz="2200" b="1">
                <a:latin typeface="Helvetica Neue"/>
                <a:ea typeface="Helvetica Neue"/>
                <a:cs typeface="Helvetica Neue"/>
                <a:sym typeface="Helvetica Neue"/>
              </a:rPr>
              <a:t>claim</a:t>
            </a:r>
          </a:p>
          <a:p>
            <a:pPr lvl="0" algn="l">
              <a:defRPr sz="1800"/>
            </a:pPr>
            <a:r>
              <a:rPr sz="2200">
                <a:latin typeface="Helvetica Neue Light"/>
                <a:ea typeface="Helvetica Neue Light"/>
                <a:cs typeface="Helvetica Neue Light"/>
                <a:sym typeface="Helvetica Neue Light"/>
              </a:rPr>
              <a:t>#podlaseba</a:t>
            </a:r>
          </a:p>
          <a:p>
            <a:pPr lvl="0" algn="l">
              <a:defRPr sz="1800"/>
            </a:pPr>
            <a:endParaRPr sz="2200">
              <a:latin typeface="Helvetica Neue Light"/>
              <a:ea typeface="Helvetica Neue Light"/>
              <a:cs typeface="Helvetica Neue Light"/>
              <a:sym typeface="Helvetica Neue Light"/>
            </a:endParaRPr>
          </a:p>
          <a:p>
            <a:pPr lvl="0" algn="l">
              <a:defRPr sz="1800"/>
            </a:pPr>
            <a:r>
              <a:rPr sz="2200" b="1">
                <a:latin typeface="Helvetica Neue"/>
                <a:ea typeface="Helvetica Neue"/>
                <a:cs typeface="Helvetica Neue"/>
                <a:sym typeface="Helvetica Neue"/>
              </a:rPr>
              <a:t>key essence</a:t>
            </a:r>
          </a:p>
          <a:p>
            <a:pPr lvl="0" algn="l">
              <a:defRPr sz="1800"/>
            </a:pPr>
            <a:r>
              <a:rPr sz="2200">
                <a:latin typeface="Helvetica Neue Light"/>
                <a:ea typeface="Helvetica Neue Light"/>
                <a:cs typeface="Helvetica Neue Light"/>
                <a:sym typeface="Helvetica Neue Light"/>
              </a:rPr>
              <a:t>pivo je fresh a úprimné. Sústredí sa na komunity, pre nich vytvára príležitosti a možnosti. Za všetkým, čo a ako komunikuje, stoja skutoční ľudia. Nič nie je vytvorené prvoplánovo, anonymne. </a:t>
            </a:r>
          </a:p>
          <a:p>
            <a:pPr lvl="0" algn="l">
              <a:defRPr sz="1800"/>
            </a:pPr>
            <a:endParaRPr sz="2200">
              <a:latin typeface="Helvetica Neue Light"/>
              <a:ea typeface="Helvetica Neue Light"/>
              <a:cs typeface="Helvetica Neue Light"/>
              <a:sym typeface="Helvetica Neue Light"/>
            </a:endParaRPr>
          </a:p>
          <a:p>
            <a:pPr lvl="0" algn="l">
              <a:defRPr sz="1800"/>
            </a:pPr>
            <a:r>
              <a:rPr sz="2200" b="1">
                <a:latin typeface="Helvetica Neue"/>
                <a:ea typeface="Helvetica Neue"/>
                <a:cs typeface="Helvetica Neue"/>
                <a:sym typeface="Helvetica Neue"/>
              </a:rPr>
              <a:t>look and feel</a:t>
            </a:r>
          </a:p>
          <a:p>
            <a:pPr lvl="0" algn="l">
              <a:defRPr sz="1800"/>
            </a:pPr>
            <a:r>
              <a:rPr sz="2200">
                <a:latin typeface="Helvetica Neue Light"/>
                <a:ea typeface="Helvetica Neue Light"/>
                <a:cs typeface="Helvetica Neue Light"/>
                <a:sym typeface="Helvetica Neue Light"/>
              </a:rPr>
              <a:t>modifikácia loga a industriálny look and feel. Odrážal sa aj vo všetkých použitých materiáloch, spôsobe prejavu, etc… Centrálny motív “workspace”</a:t>
            </a:r>
          </a:p>
          <a:p>
            <a:pPr lvl="0" algn="l">
              <a:defRPr sz="1800"/>
            </a:pPr>
            <a:endParaRPr sz="2200">
              <a:latin typeface="Helvetica Neue Light"/>
              <a:ea typeface="Helvetica Neue Light"/>
              <a:cs typeface="Helvetica Neue Light"/>
              <a:sym typeface="Helvetica Neue Light"/>
            </a:endParaRPr>
          </a:p>
          <a:p>
            <a:pPr lvl="0" algn="l">
              <a:defRPr sz="1800"/>
            </a:pPr>
            <a:r>
              <a:rPr sz="2200" b="1">
                <a:latin typeface="Helvetica Neue"/>
                <a:ea typeface="Helvetica Neue"/>
                <a:cs typeface="Helvetica Neue"/>
                <a:sym typeface="Helvetica Neue"/>
              </a:rPr>
              <a:t>tone of voice</a:t>
            </a:r>
          </a:p>
          <a:p>
            <a:pPr lvl="0" algn="l">
              <a:defRPr sz="1800"/>
            </a:pPr>
            <a:r>
              <a:rPr sz="2200">
                <a:latin typeface="Helvetica Neue Light"/>
                <a:ea typeface="Helvetica Neue Light"/>
                <a:cs typeface="Helvetica Neue Light"/>
                <a:sym typeface="Helvetica Neue Light"/>
              </a:rPr>
              <a:t>úprimný tone of voice. </a:t>
            </a:r>
          </a:p>
          <a:p>
            <a:pPr lvl="0" algn="l">
              <a:defRPr sz="1800"/>
            </a:pPr>
            <a:r>
              <a:rPr sz="2200">
                <a:latin typeface="Helvetica Neue Light"/>
                <a:ea typeface="Helvetica Neue Light"/>
                <a:cs typeface="Helvetica Neue Light"/>
                <a:sym typeface="Helvetica Neue Light"/>
              </a:rPr>
              <a:t>Hovoríme tak, ako sa veci majú. </a:t>
            </a:r>
          </a:p>
          <a:p>
            <a:pPr lvl="0" algn="l">
              <a:defRPr sz="1800"/>
            </a:pPr>
            <a:endParaRPr sz="2200">
              <a:latin typeface="Helvetica Neue Light"/>
              <a:ea typeface="Helvetica Neue Light"/>
              <a:cs typeface="Helvetica Neue Light"/>
              <a:sym typeface="Helvetica Neue Light"/>
            </a:endParaRPr>
          </a:p>
        </p:txBody>
      </p:sp>
      <p:sp>
        <p:nvSpPr>
          <p:cNvPr id="57" name="Shape 57"/>
          <p:cNvSpPr/>
          <p:nvPr/>
        </p:nvSpPr>
        <p:spPr>
          <a:xfrm>
            <a:off x="17193246" y="2316802"/>
            <a:ext cx="6526650" cy="771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4400" b="1">
                <a:latin typeface="Helvetica Neue"/>
                <a:ea typeface="Helvetica Neue"/>
                <a:cs typeface="Helvetica Neue"/>
                <a:sym typeface="Helvetica Neue"/>
              </a:defRPr>
            </a:lvl1pPr>
          </a:lstStyle>
          <a:p>
            <a:pPr lvl="0">
              <a:defRPr sz="1800" b="0"/>
            </a:pPr>
            <a:r>
              <a:rPr sz="4400" b="1"/>
              <a:t>esencia značky</a:t>
            </a:r>
          </a:p>
        </p:txBody>
      </p:sp>
      <p:sp>
        <p:nvSpPr>
          <p:cNvPr id="58" name="Shape 58"/>
          <p:cNvSpPr/>
          <p:nvPr/>
        </p:nvSpPr>
        <p:spPr>
          <a:xfrm>
            <a:off x="17193246" y="826912"/>
            <a:ext cx="652665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2200" b="1">
                <a:solidFill>
                  <a:srgbClr val="FE6502"/>
                </a:solidFill>
                <a:latin typeface="Helvetica Neue"/>
                <a:ea typeface="Helvetica Neue"/>
                <a:cs typeface="Helvetica Neue"/>
                <a:sym typeface="Helvetica Neue"/>
              </a:defRPr>
            </a:lvl1pPr>
          </a:lstStyle>
          <a:p>
            <a:pPr lvl="0">
              <a:defRPr sz="1800" b="0">
                <a:solidFill>
                  <a:srgbClr val="000000"/>
                </a:solidFill>
              </a:defRPr>
            </a:pPr>
            <a:r>
              <a:rPr sz="2200" b="1">
                <a:solidFill>
                  <a:srgbClr val="FE6502"/>
                </a:solidFill>
              </a:rPr>
              <a:t>základ</a:t>
            </a:r>
          </a:p>
        </p:txBody>
      </p:sp>
      <p:sp>
        <p:nvSpPr>
          <p:cNvPr id="59" name="Shape 59"/>
          <p:cNvSpPr>
            <a:spLocks noGrp="1"/>
          </p:cNvSpPr>
          <p:nvPr>
            <p:ph type="sldNum" sz="quarter" idx="2"/>
          </p:nvPr>
        </p:nvSpPr>
        <p:spPr>
          <a:xfrm>
            <a:off x="23727765" y="13081000"/>
            <a:ext cx="283770" cy="469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2400"/>
              <a:t>3</a:t>
            </a:fld>
            <a:endParaRPr sz="2400"/>
          </a:p>
        </p:txBody>
      </p:sp>
      <p:pic>
        <p:nvPicPr>
          <p:cNvPr id="60" name="03_pivny_v4_small_preview.jpg"/>
          <p:cNvPicPr/>
          <p:nvPr/>
        </p:nvPicPr>
        <p:blipFill>
          <a:blip r:embed="rId2">
            <a:extLst/>
          </a:blip>
          <a:stretch>
            <a:fillRect/>
          </a:stretch>
        </p:blipFill>
        <p:spPr>
          <a:xfrm>
            <a:off x="1414545" y="277759"/>
            <a:ext cx="9363352" cy="13236682"/>
          </a:xfrm>
          <a:prstGeom prst="rect">
            <a:avLst/>
          </a:prstGeom>
          <a:ln w="12700">
            <a:miter lim="400000"/>
          </a:ln>
        </p:spPr>
      </p:pic>
      <p:pic>
        <p:nvPicPr>
          <p:cNvPr id="61" name="02_maliarsky_v4_small_preview.jpg"/>
          <p:cNvPicPr/>
          <p:nvPr/>
        </p:nvPicPr>
        <p:blipFill>
          <a:blip r:embed="rId3">
            <a:extLst/>
          </a:blip>
          <a:stretch>
            <a:fillRect/>
          </a:stretch>
        </p:blipFill>
        <p:spPr>
          <a:xfrm>
            <a:off x="11121903" y="318061"/>
            <a:ext cx="4581956" cy="6477369"/>
          </a:xfrm>
          <a:prstGeom prst="rect">
            <a:avLst/>
          </a:prstGeom>
          <a:ln w="12700">
            <a:miter lim="400000"/>
          </a:ln>
        </p:spPr>
      </p:pic>
      <p:pic>
        <p:nvPicPr>
          <p:cNvPr id="62" name="01_hudobny_v4_small_preview.jpg"/>
          <p:cNvPicPr/>
          <p:nvPr/>
        </p:nvPicPr>
        <p:blipFill>
          <a:blip r:embed="rId4">
            <a:extLst/>
          </a:blip>
          <a:stretch>
            <a:fillRect/>
          </a:stretch>
        </p:blipFill>
        <p:spPr>
          <a:xfrm>
            <a:off x="11121903" y="7007225"/>
            <a:ext cx="4583544" cy="6479614"/>
          </a:xfrm>
          <a:prstGeom prst="rect">
            <a:avLst/>
          </a:prstGeom>
          <a:ln w="12700">
            <a:miter lim="400000"/>
          </a:ln>
        </p:spPr>
      </p:pic>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flipV="1">
            <a:off x="17222336" y="3755425"/>
            <a:ext cx="7137003" cy="1"/>
          </a:xfrm>
          <a:prstGeom prst="line">
            <a:avLst/>
          </a:prstGeom>
          <a:ln w="25400">
            <a:solidFill>
              <a:srgbClr val="53585F"/>
            </a:solidFill>
            <a:miter lim="400000"/>
          </a:ln>
        </p:spPr>
        <p:txBody>
          <a:bodyPr lIns="0" tIns="0" rIns="0" bIns="0" anchor="ctr"/>
          <a:lstStyle/>
          <a:p>
            <a:pPr lvl="0">
              <a:defRPr sz="3200"/>
            </a:pPr>
            <a:endParaRPr/>
          </a:p>
        </p:txBody>
      </p:sp>
      <p:sp>
        <p:nvSpPr>
          <p:cNvPr id="65" name="Shape 65"/>
          <p:cNvSpPr/>
          <p:nvPr/>
        </p:nvSpPr>
        <p:spPr>
          <a:xfrm>
            <a:off x="17192452" y="4422856"/>
            <a:ext cx="6293661" cy="62656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b="1" dirty="0">
                <a:latin typeface="Helvetica Neue"/>
                <a:ea typeface="Helvetica Neue"/>
                <a:cs typeface="Helvetica Neue"/>
                <a:sym typeface="Helvetica Neue"/>
              </a:rPr>
              <a:t>Hlavným pilierom komunikácie sa stal nový projekt #podlaseba, ktorým sme začali združovať zaujímavých komunitných ľudí.</a:t>
            </a:r>
          </a:p>
          <a:p>
            <a:pPr lvl="0" algn="l">
              <a:defRPr sz="1800"/>
            </a:pPr>
            <a:endParaRPr sz="2200" b="1" dirty="0">
              <a:latin typeface="Helvetica Neue"/>
              <a:ea typeface="Helvetica Neue"/>
              <a:cs typeface="Helvetica Neue"/>
              <a:sym typeface="Helvetica Neue"/>
            </a:endParaRPr>
          </a:p>
          <a:p>
            <a:pPr lvl="0" algn="l">
              <a:defRPr sz="1800"/>
            </a:pPr>
            <a:r>
              <a:rPr sz="2200" dirty="0">
                <a:latin typeface="Helvetica Neue Light"/>
                <a:ea typeface="Helvetica Neue Light"/>
                <a:cs typeface="Helvetica Neue Light"/>
                <a:sym typeface="Helvetica Neue Light"/>
              </a:rPr>
              <a:t>Vybraní “ambasádori” nie sú mediálne známi, ale v rámci komunít sú hrdinami, ktorí tie komunity posúvajú ďalej.</a:t>
            </a:r>
          </a:p>
          <a:p>
            <a:pPr lvl="0" algn="l">
              <a:defRPr sz="1800"/>
            </a:pPr>
            <a:endParaRPr sz="2200" b="1" dirty="0">
              <a:latin typeface="Helvetica Neue"/>
              <a:ea typeface="Helvetica Neue"/>
              <a:cs typeface="Helvetica Neue"/>
              <a:sym typeface="Helvetica Neue"/>
            </a:endParaRPr>
          </a:p>
          <a:p>
            <a:pPr lvl="0" algn="l">
              <a:defRPr sz="1800"/>
            </a:pPr>
            <a:r>
              <a:rPr sz="2200" b="1" dirty="0">
                <a:latin typeface="Helvetica Neue"/>
                <a:ea typeface="Helvetica Neue"/>
                <a:cs typeface="Helvetica Neue"/>
                <a:sym typeface="Helvetica Neue"/>
              </a:rPr>
              <a:t>Ambasádori sú združovaní na platforme </a:t>
            </a:r>
            <a:r>
              <a:rPr sz="2200" b="1" u="sng" dirty="0">
                <a:latin typeface="Helvetica Neue"/>
                <a:ea typeface="Helvetica Neue"/>
                <a:cs typeface="Helvetica Neue"/>
                <a:sym typeface="Helvetica Neue"/>
                <a:hlinkClick r:id="rId2"/>
              </a:rPr>
              <a:t>www.excelent.sk</a:t>
            </a:r>
            <a:r>
              <a:rPr sz="2200" b="1" dirty="0">
                <a:latin typeface="Helvetica Neue"/>
                <a:ea typeface="Helvetica Neue"/>
                <a:cs typeface="Helvetica Neue"/>
                <a:sym typeface="Helvetica Neue"/>
              </a:rPr>
              <a:t>, ktorá prezentuje ich excelentné príbehy a tým inšpiruje ostatných. </a:t>
            </a:r>
            <a:r>
              <a:rPr sz="2200" dirty="0">
                <a:latin typeface="Helvetica Neue Light"/>
                <a:ea typeface="Helvetica Neue Light"/>
                <a:cs typeface="Helvetica Neue Light"/>
                <a:sym typeface="Helvetica Neue Light"/>
              </a:rPr>
              <a:t>Platforma nie je o produkte. Pivo samotné vystupuje ako priateľ pre komunity.</a:t>
            </a:r>
          </a:p>
          <a:p>
            <a:pPr lvl="0" algn="l">
              <a:defRPr sz="1800"/>
            </a:pPr>
            <a:endParaRPr sz="2200" b="1" dirty="0">
              <a:latin typeface="Helvetica Neue"/>
              <a:ea typeface="Helvetica Neue"/>
              <a:cs typeface="Helvetica Neue"/>
              <a:sym typeface="Helvetica Neue"/>
            </a:endParaRPr>
          </a:p>
          <a:p>
            <a:pPr lvl="0" algn="l">
              <a:defRPr sz="1800"/>
            </a:pPr>
            <a:r>
              <a:rPr sz="2200" b="1" dirty="0">
                <a:latin typeface="Helvetica Neue"/>
                <a:ea typeface="Helvetica Neue"/>
                <a:cs typeface="Helvetica Neue"/>
                <a:sym typeface="Helvetica Neue"/>
              </a:rPr>
              <a:t>produktová page </a:t>
            </a:r>
            <a:r>
              <a:rPr lang="en-US" sz="1800" u="sng" dirty="0">
                <a:hlinkClick r:id="rId3"/>
              </a:rPr>
              <a:t>http://gambrinus.excelent.sk</a:t>
            </a:r>
            <a:r>
              <a:rPr lang="en-US" sz="1800" u="sng" dirty="0" smtClean="0">
                <a:hlinkClick r:id="rId3"/>
              </a:rPr>
              <a:t>/</a:t>
            </a:r>
            <a:r>
              <a:rPr lang="en-US" sz="1800" u="sng" dirty="0" smtClean="0"/>
              <a:t> </a:t>
            </a:r>
            <a:r>
              <a:rPr sz="2200" dirty="0" smtClean="0">
                <a:latin typeface="Helvetica Neue Light"/>
                <a:ea typeface="Helvetica Neue Light"/>
                <a:cs typeface="Helvetica Neue Light"/>
                <a:sym typeface="Helvetica Neue Light"/>
              </a:rPr>
              <a:t>je </a:t>
            </a:r>
            <a:r>
              <a:rPr sz="2200" dirty="0">
                <a:latin typeface="Helvetica Neue Light"/>
                <a:ea typeface="Helvetica Neue Light"/>
                <a:cs typeface="Helvetica Neue Light"/>
                <a:sym typeface="Helvetica Neue Light"/>
              </a:rPr>
              <a:t>čistou a jasnou správou, ktorá komunikuje nielen kvalitu piva, ale najmä jeho filozofiu a ľudí, ktorí stoja za samotnou značkou.</a:t>
            </a:r>
          </a:p>
        </p:txBody>
      </p:sp>
      <p:sp>
        <p:nvSpPr>
          <p:cNvPr id="66" name="Shape 66"/>
          <p:cNvSpPr/>
          <p:nvPr/>
        </p:nvSpPr>
        <p:spPr>
          <a:xfrm>
            <a:off x="17193246" y="2316802"/>
            <a:ext cx="6526650" cy="771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4400" b="1">
                <a:latin typeface="Helvetica Neue"/>
                <a:ea typeface="Helvetica Neue"/>
                <a:cs typeface="Helvetica Neue"/>
                <a:sym typeface="Helvetica Neue"/>
              </a:defRPr>
            </a:lvl1pPr>
          </a:lstStyle>
          <a:p>
            <a:pPr lvl="0">
              <a:defRPr sz="1800" b="0"/>
            </a:pPr>
            <a:r>
              <a:rPr sz="4400" b="1"/>
              <a:t>projekt #podlaseba</a:t>
            </a:r>
          </a:p>
        </p:txBody>
      </p:sp>
      <p:sp>
        <p:nvSpPr>
          <p:cNvPr id="67" name="Shape 67"/>
          <p:cNvSpPr/>
          <p:nvPr/>
        </p:nvSpPr>
        <p:spPr>
          <a:xfrm>
            <a:off x="17193246" y="826912"/>
            <a:ext cx="652665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2200" b="1">
                <a:solidFill>
                  <a:srgbClr val="FE6502"/>
                </a:solidFill>
                <a:latin typeface="Helvetica Neue"/>
                <a:ea typeface="Helvetica Neue"/>
                <a:cs typeface="Helvetica Neue"/>
                <a:sym typeface="Helvetica Neue"/>
              </a:defRPr>
            </a:lvl1pPr>
          </a:lstStyle>
          <a:p>
            <a:pPr lvl="0">
              <a:defRPr sz="1800" b="0">
                <a:solidFill>
                  <a:srgbClr val="000000"/>
                </a:solidFill>
              </a:defRPr>
            </a:pPr>
            <a:r>
              <a:rPr sz="2200" b="1">
                <a:solidFill>
                  <a:srgbClr val="FE6502"/>
                </a:solidFill>
              </a:rPr>
              <a:t>naplnenie</a:t>
            </a:r>
          </a:p>
        </p:txBody>
      </p:sp>
      <p:sp>
        <p:nvSpPr>
          <p:cNvPr id="68" name="Shape 68"/>
          <p:cNvSpPr>
            <a:spLocks noGrp="1"/>
          </p:cNvSpPr>
          <p:nvPr>
            <p:ph type="sldNum" sz="quarter" idx="2"/>
          </p:nvPr>
        </p:nvSpPr>
        <p:spPr>
          <a:xfrm>
            <a:off x="23727765" y="13081000"/>
            <a:ext cx="283770" cy="469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2400"/>
              <a:t>4</a:t>
            </a:fld>
            <a:endParaRPr sz="2400"/>
          </a:p>
        </p:txBody>
      </p:sp>
      <p:pic>
        <p:nvPicPr>
          <p:cNvPr id="69" name="gamrbinus.jpg"/>
          <p:cNvPicPr/>
          <p:nvPr/>
        </p:nvPicPr>
        <p:blipFill>
          <a:blip r:embed="rId4">
            <a:extLst/>
          </a:blip>
          <a:srcRect l="2500"/>
          <a:stretch>
            <a:fillRect/>
          </a:stretch>
        </p:blipFill>
        <p:spPr>
          <a:xfrm>
            <a:off x="8388717" y="2456259"/>
            <a:ext cx="8171717" cy="8803498"/>
          </a:xfrm>
          <a:prstGeom prst="rect">
            <a:avLst/>
          </a:prstGeom>
          <a:ln w="12700">
            <a:miter lim="400000"/>
          </a:ln>
        </p:spPr>
      </p:pic>
      <p:pic>
        <p:nvPicPr>
          <p:cNvPr id="70" name="excelentsk.jpg"/>
          <p:cNvPicPr/>
          <p:nvPr/>
        </p:nvPicPr>
        <p:blipFill>
          <a:blip r:embed="rId5">
            <a:extLst/>
          </a:blip>
          <a:srcRect r="1232"/>
          <a:stretch>
            <a:fillRect/>
          </a:stretch>
        </p:blipFill>
        <p:spPr>
          <a:xfrm>
            <a:off x="-189856" y="2453878"/>
            <a:ext cx="8352659" cy="8808333"/>
          </a:xfrm>
          <a:prstGeom prst="rect">
            <a:avLst/>
          </a:prstGeom>
          <a:ln w="12700">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flipV="1">
            <a:off x="17222336" y="3755425"/>
            <a:ext cx="7137003" cy="1"/>
          </a:xfrm>
          <a:prstGeom prst="line">
            <a:avLst/>
          </a:prstGeom>
          <a:ln w="25400">
            <a:solidFill>
              <a:srgbClr val="53585F"/>
            </a:solidFill>
            <a:miter lim="400000"/>
          </a:ln>
        </p:spPr>
        <p:txBody>
          <a:bodyPr lIns="0" tIns="0" rIns="0" bIns="0" anchor="ctr"/>
          <a:lstStyle/>
          <a:p>
            <a:pPr lvl="0">
              <a:defRPr sz="3200"/>
            </a:pPr>
            <a:endParaRPr/>
          </a:p>
        </p:txBody>
      </p:sp>
      <p:sp>
        <p:nvSpPr>
          <p:cNvPr id="73" name="Shape 73"/>
          <p:cNvSpPr/>
          <p:nvPr/>
        </p:nvSpPr>
        <p:spPr>
          <a:xfrm>
            <a:off x="17192452" y="4422856"/>
            <a:ext cx="6293661" cy="695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b="1">
                <a:latin typeface="Helvetica Neue"/>
                <a:ea typeface="Helvetica Neue"/>
                <a:cs typeface="Helvetica Neue"/>
                <a:sym typeface="Helvetica Neue"/>
              </a:rPr>
              <a:t>Na všetky súčasti komunikácie značky sme vybrali mladých šikovných ľudí a títo priznane pracovali na komunikácii značky alebo sa zapájali zdieľaním a prezentovaním svojich ideí a životných postojov.</a:t>
            </a:r>
          </a:p>
          <a:p>
            <a:pPr lvl="0" algn="l">
              <a:defRPr sz="1800"/>
            </a:pPr>
            <a:endParaRPr sz="2200">
              <a:latin typeface="Helvetica Neue Light"/>
              <a:ea typeface="Helvetica Neue Light"/>
              <a:cs typeface="Helvetica Neue Light"/>
              <a:sym typeface="Helvetica Neue Light"/>
            </a:endParaRPr>
          </a:p>
          <a:p>
            <a:pPr lvl="0" algn="l">
              <a:defRPr sz="1800"/>
            </a:pPr>
            <a:r>
              <a:rPr sz="2200">
                <a:latin typeface="Helvetica Neue Light"/>
                <a:ea typeface="Helvetica Neue Light"/>
                <a:cs typeface="Helvetica Neue Light"/>
                <a:sym typeface="Helvetica Neue Light"/>
              </a:rPr>
              <a:t>Články o ich tvorbe sú publikované na excelent.sk. </a:t>
            </a:r>
          </a:p>
          <a:p>
            <a:pPr lvl="0" algn="l">
              <a:defRPr sz="1800"/>
            </a:pPr>
            <a:endParaRPr sz="2200">
              <a:latin typeface="Helvetica Neue Light"/>
              <a:ea typeface="Helvetica Neue Light"/>
              <a:cs typeface="Helvetica Neue Light"/>
              <a:sym typeface="Helvetica Neue Light"/>
            </a:endParaRPr>
          </a:p>
          <a:p>
            <a:pPr lvl="0" algn="l">
              <a:defRPr sz="1800"/>
            </a:pPr>
            <a:r>
              <a:rPr sz="2200">
                <a:latin typeface="Helvetica Neue Light"/>
                <a:ea typeface="Helvetica Neue Light"/>
                <a:cs typeface="Helvetica Neue Light"/>
                <a:sym typeface="Helvetica Neue Light"/>
              </a:rPr>
              <a:t>Takto vznikli: </a:t>
            </a:r>
          </a:p>
          <a:p>
            <a:pPr marL="268653" lvl="0" indent="-268653" algn="l">
              <a:buSzPct val="75000"/>
              <a:buChar char="-"/>
              <a:defRPr sz="1800"/>
            </a:pPr>
            <a:r>
              <a:rPr sz="2200">
                <a:latin typeface="Helvetica Neue Light"/>
                <a:ea typeface="Helvetica Neue Light"/>
                <a:cs typeface="Helvetica Neue Light"/>
                <a:sym typeface="Helvetica Neue Light"/>
              </a:rPr>
              <a:t>kľúčové vizuály (Ľubi Martincová, fotografka a bloggerka), </a:t>
            </a:r>
          </a:p>
          <a:p>
            <a:pPr marL="268653" lvl="0" indent="-268653" algn="l">
              <a:buSzPct val="75000"/>
              <a:buChar char="-"/>
              <a:defRPr sz="1800"/>
            </a:pPr>
            <a:r>
              <a:rPr sz="2200">
                <a:latin typeface="Helvetica Neue Light"/>
                <a:ea typeface="Helvetica Neue Light"/>
                <a:cs typeface="Helvetica Neue Light"/>
                <a:sym typeface="Helvetica Neue Light"/>
              </a:rPr>
              <a:t>nábytok a POSM materiál (Juraj Kuchárek, scénograf), </a:t>
            </a:r>
          </a:p>
          <a:p>
            <a:pPr marL="268653" lvl="0" indent="-268653" algn="l">
              <a:buSzPct val="75000"/>
              <a:buChar char="-"/>
              <a:defRPr sz="1800"/>
            </a:pPr>
            <a:r>
              <a:rPr sz="2200">
                <a:latin typeface="Helvetica Neue Light"/>
                <a:ea typeface="Helvetica Neue Light"/>
                <a:cs typeface="Helvetica Neue Light"/>
                <a:sym typeface="Helvetica Neue Light"/>
              </a:rPr>
              <a:t>réžia a strih spotov (Branislav Vincze), </a:t>
            </a:r>
          </a:p>
          <a:p>
            <a:pPr marL="268653" lvl="0" indent="-268653" algn="l">
              <a:buSzPct val="75000"/>
              <a:buChar char="-"/>
              <a:defRPr sz="1800"/>
            </a:pPr>
            <a:r>
              <a:rPr sz="2200">
                <a:latin typeface="Helvetica Neue Light"/>
                <a:ea typeface="Helvetica Neue Light"/>
                <a:cs typeface="Helvetica Neue Light"/>
                <a:sym typeface="Helvetica Neue Light"/>
              </a:rPr>
              <a:t>hudba (DJ Yanko Král, kapela Billy Barman… </a:t>
            </a:r>
          </a:p>
          <a:p>
            <a:pPr marL="268653" lvl="0" indent="-268653" algn="l">
              <a:buSzPct val="75000"/>
              <a:buChar char="-"/>
              <a:defRPr sz="1800"/>
            </a:pPr>
            <a:r>
              <a:rPr sz="2200">
                <a:latin typeface="Helvetica Neue Light"/>
                <a:ea typeface="Helvetica Neue Light"/>
                <a:cs typeface="Helvetica Neue Light"/>
                <a:sym typeface="Helvetica Neue Light"/>
              </a:rPr>
              <a:t>šírenie myšlienok a informácií (všetci ambasádori)</a:t>
            </a:r>
          </a:p>
          <a:p>
            <a:pPr marL="268653" lvl="0" indent="-268653" algn="l">
              <a:buSzPct val="75000"/>
              <a:buChar char="-"/>
              <a:defRPr sz="1800"/>
            </a:pPr>
            <a:r>
              <a:rPr sz="2200">
                <a:latin typeface="Helvetica Neue Light"/>
                <a:ea typeface="Helvetica Neue Light"/>
                <a:cs typeface="Helvetica Neue Light"/>
                <a:sym typeface="Helvetica Neue Light"/>
              </a:rPr>
              <a:t>… a mnoho ďalších… a samozrejme priamo tým vznikli aj príbehy a podpora autorov a komunity.  </a:t>
            </a:r>
          </a:p>
          <a:p>
            <a:pPr lvl="0" algn="l">
              <a:defRPr sz="1800"/>
            </a:pPr>
            <a:endParaRPr sz="2200" b="1">
              <a:latin typeface="Helvetica Neue"/>
              <a:ea typeface="Helvetica Neue"/>
              <a:cs typeface="Helvetica Neue"/>
              <a:sym typeface="Helvetica Neue"/>
            </a:endParaRPr>
          </a:p>
        </p:txBody>
      </p:sp>
      <p:sp>
        <p:nvSpPr>
          <p:cNvPr id="74" name="Shape 74"/>
          <p:cNvSpPr/>
          <p:nvPr/>
        </p:nvSpPr>
        <p:spPr>
          <a:xfrm>
            <a:off x="17193246" y="2316802"/>
            <a:ext cx="6526650" cy="771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4400" b="1">
                <a:latin typeface="Helvetica Neue"/>
                <a:ea typeface="Helvetica Neue"/>
                <a:cs typeface="Helvetica Neue"/>
                <a:sym typeface="Helvetica Neue"/>
              </a:defRPr>
            </a:lvl1pPr>
          </a:lstStyle>
          <a:p>
            <a:pPr lvl="0">
              <a:defRPr sz="1800" b="0"/>
            </a:pPr>
            <a:r>
              <a:rPr sz="4400" b="1"/>
              <a:t>tvorba komunikácie</a:t>
            </a:r>
          </a:p>
        </p:txBody>
      </p:sp>
      <p:sp>
        <p:nvSpPr>
          <p:cNvPr id="75" name="Shape 75"/>
          <p:cNvSpPr/>
          <p:nvPr/>
        </p:nvSpPr>
        <p:spPr>
          <a:xfrm>
            <a:off x="17193246" y="826912"/>
            <a:ext cx="652665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2200" b="1">
                <a:solidFill>
                  <a:srgbClr val="FE6502"/>
                </a:solidFill>
                <a:latin typeface="Helvetica Neue"/>
                <a:ea typeface="Helvetica Neue"/>
                <a:cs typeface="Helvetica Neue"/>
                <a:sym typeface="Helvetica Neue"/>
              </a:defRPr>
            </a:lvl1pPr>
          </a:lstStyle>
          <a:p>
            <a:pPr lvl="0">
              <a:defRPr sz="1800" b="0">
                <a:solidFill>
                  <a:srgbClr val="000000"/>
                </a:solidFill>
              </a:defRPr>
            </a:pPr>
            <a:r>
              <a:rPr sz="2200" b="1">
                <a:solidFill>
                  <a:srgbClr val="FE6502"/>
                </a:solidFill>
              </a:rPr>
              <a:t>tvorba</a:t>
            </a:r>
          </a:p>
        </p:txBody>
      </p:sp>
      <p:sp>
        <p:nvSpPr>
          <p:cNvPr id="76" name="Shape 76"/>
          <p:cNvSpPr>
            <a:spLocks noGrp="1"/>
          </p:cNvSpPr>
          <p:nvPr>
            <p:ph type="sldNum" sz="quarter" idx="2"/>
          </p:nvPr>
        </p:nvSpPr>
        <p:spPr>
          <a:xfrm>
            <a:off x="23727765" y="13081000"/>
            <a:ext cx="283770" cy="469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2400"/>
              <a:t>5</a:t>
            </a:fld>
            <a:endParaRPr sz="2400"/>
          </a:p>
        </p:txBody>
      </p:sp>
      <p:pic>
        <p:nvPicPr>
          <p:cNvPr id="77" name="20140909_161515-enhanced.png"/>
          <p:cNvPicPr/>
          <p:nvPr/>
        </p:nvPicPr>
        <p:blipFill>
          <a:blip r:embed="rId2">
            <a:extLst/>
          </a:blip>
          <a:stretch>
            <a:fillRect/>
          </a:stretch>
        </p:blipFill>
        <p:spPr>
          <a:xfrm>
            <a:off x="-138768" y="-57019"/>
            <a:ext cx="9314912" cy="6986183"/>
          </a:xfrm>
          <a:prstGeom prst="rect">
            <a:avLst/>
          </a:prstGeom>
          <a:ln w="12700">
            <a:miter lim="400000"/>
          </a:ln>
        </p:spPr>
      </p:pic>
      <p:pic>
        <p:nvPicPr>
          <p:cNvPr id="78" name="IMG_7220-enhanced.jpeg"/>
          <p:cNvPicPr/>
          <p:nvPr/>
        </p:nvPicPr>
        <p:blipFill>
          <a:blip r:embed="rId3">
            <a:extLst/>
          </a:blip>
          <a:srcRect t="37728" b="3032"/>
          <a:stretch>
            <a:fillRect/>
          </a:stretch>
        </p:blipFill>
        <p:spPr>
          <a:xfrm>
            <a:off x="-960064" y="6924670"/>
            <a:ext cx="9331901" cy="7370858"/>
          </a:xfrm>
          <a:prstGeom prst="rect">
            <a:avLst/>
          </a:prstGeom>
          <a:ln w="12700">
            <a:miter lim="400000"/>
          </a:ln>
        </p:spPr>
      </p:pic>
      <p:pic>
        <p:nvPicPr>
          <p:cNvPr id="79" name="_DSC4718.jpg"/>
          <p:cNvPicPr/>
          <p:nvPr/>
        </p:nvPicPr>
        <p:blipFill>
          <a:blip r:embed="rId4">
            <a:extLst/>
          </a:blip>
          <a:srcRect l="9447"/>
          <a:stretch>
            <a:fillRect/>
          </a:stretch>
        </p:blipFill>
        <p:spPr>
          <a:xfrm>
            <a:off x="7417226" y="6938656"/>
            <a:ext cx="9151863" cy="6784295"/>
          </a:xfrm>
          <a:prstGeom prst="rect">
            <a:avLst/>
          </a:prstGeom>
          <a:ln w="12700">
            <a:miter lim="400000"/>
          </a:ln>
        </p:spPr>
      </p:pic>
      <p:pic>
        <p:nvPicPr>
          <p:cNvPr id="80" name="Screen Shot 2015-04-23 at 14.00.56.png"/>
          <p:cNvPicPr/>
          <p:nvPr/>
        </p:nvPicPr>
        <p:blipFill>
          <a:blip r:embed="rId5">
            <a:extLst/>
          </a:blip>
          <a:srcRect r="7395"/>
          <a:stretch>
            <a:fillRect/>
          </a:stretch>
        </p:blipFill>
        <p:spPr>
          <a:xfrm>
            <a:off x="9150806" y="-4437"/>
            <a:ext cx="7399838" cy="6677649"/>
          </a:xfrm>
          <a:prstGeom prst="rect">
            <a:avLst/>
          </a:prstGeom>
          <a:ln w="12700">
            <a:miter lim="400000"/>
          </a:ln>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p:nvPr/>
        </p:nvSpPr>
        <p:spPr>
          <a:xfrm>
            <a:off x="17192452" y="4422856"/>
            <a:ext cx="6728339" cy="96946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b="1">
                <a:latin typeface="Helvetica Neue"/>
                <a:ea typeface="Helvetica Neue"/>
                <a:cs typeface="Helvetica Neue"/>
                <a:sym typeface="Helvetica Neue"/>
              </a:rPr>
              <a:t>Počas launch komunitnej párty bol vytvorený prvý slovenský bootleg videoklip pre skladbu Kolotoč, od kapely Billy Barman. Pod taktovkou režiséra Braňa Vinczeho natočili klip hostia na svoje mobilné telefóny. </a:t>
            </a:r>
          </a:p>
          <a:p>
            <a:pPr lvl="0" algn="l">
              <a:defRPr sz="1800"/>
            </a:pPr>
            <a:endParaRPr sz="2200" b="1">
              <a:latin typeface="Helvetica Neue"/>
              <a:ea typeface="Helvetica Neue"/>
              <a:cs typeface="Helvetica Neue"/>
              <a:sym typeface="Helvetica Neue"/>
            </a:endParaRPr>
          </a:p>
          <a:p>
            <a:pPr lvl="0" algn="l">
              <a:defRPr sz="1800"/>
            </a:pPr>
            <a:r>
              <a:rPr sz="2200">
                <a:latin typeface="Helvetica Neue Light"/>
                <a:ea typeface="Helvetica Neue Light"/>
                <a:cs typeface="Helvetica Neue Light"/>
                <a:sym typeface="Helvetica Neue Light"/>
              </a:rPr>
              <a:t>Launch párty sa odohrávala 11.9.2014 v bývalom squote, budove Nemeckého veslárskeho klubu v Bratislave.</a:t>
            </a:r>
          </a:p>
          <a:p>
            <a:pPr lvl="0" algn="l">
              <a:defRPr sz="1800"/>
            </a:pPr>
            <a:endParaRPr sz="2200">
              <a:latin typeface="Helvetica Neue Light"/>
              <a:ea typeface="Helvetica Neue Light"/>
              <a:cs typeface="Helvetica Neue Light"/>
              <a:sym typeface="Helvetica Neue Light"/>
            </a:endParaRPr>
          </a:p>
          <a:p>
            <a:pPr lvl="0" algn="l">
              <a:defRPr sz="1800"/>
            </a:pPr>
            <a:r>
              <a:rPr sz="2200">
                <a:latin typeface="Helvetica Neue Light"/>
                <a:ea typeface="Helvetica Neue Light"/>
                <a:cs typeface="Helvetica Neue Light"/>
                <a:sym typeface="Helvetica Neue Light"/>
              </a:rPr>
              <a:t>Launch párty sa okrem fanúšikov kapely, ktorí boli agregovaní cez casting na sociálnych sieťach, zúčastnili aj iní príslušníci komunít a prezentovali sa svojou tvorbou. Luxusné holenie s vychaldenými britvami a nahriatymi uterákmi (Michal Roháč), výstava streetstyle fotografií (Ľubka Martincová), DJ sets, etc… </a:t>
            </a:r>
            <a:r>
              <a:rPr sz="2200" b="1">
                <a:latin typeface="Helvetica Neue"/>
                <a:ea typeface="Helvetica Neue"/>
                <a:cs typeface="Helvetica Neue"/>
                <a:sym typeface="Helvetica Neue"/>
              </a:rPr>
              <a:t>neopakovateľná atmosféra mimo akýchkoľvek reklamných messages</a:t>
            </a: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p:txBody>
      </p:sp>
      <p:sp>
        <p:nvSpPr>
          <p:cNvPr id="83" name="Shape 83"/>
          <p:cNvSpPr/>
          <p:nvPr/>
        </p:nvSpPr>
        <p:spPr>
          <a:xfrm>
            <a:off x="17199576" y="12221863"/>
            <a:ext cx="859957" cy="686093"/>
          </a:xfrm>
          <a:prstGeom prst="rect">
            <a:avLst/>
          </a:prstGeom>
          <a:solidFill/>
          <a:ln w="12700">
            <a:miter lim="400000"/>
          </a:ln>
          <a:effectLst>
            <a:outerShdw blurRad="38100" dist="25400" dir="5400000" rotWithShape="0">
              <a:srgbClr val="000000">
                <a:alpha val="50000"/>
              </a:srgbClr>
            </a:outerShdw>
          </a:effectLst>
        </p:spPr>
        <p:txBody>
          <a:bodyPr lIns="0" tIns="0" rIns="0" bIns="0" anchor="ctr"/>
          <a:lstStyle/>
          <a:p>
            <a:pPr lvl="0">
              <a:defRPr sz="3200">
                <a:solidFill>
                  <a:srgbClr val="FFFFFF"/>
                </a:solidFill>
              </a:defRPr>
            </a:pPr>
            <a:endParaRPr/>
          </a:p>
        </p:txBody>
      </p:sp>
      <p:sp>
        <p:nvSpPr>
          <p:cNvPr id="84" name="Shape 84"/>
          <p:cNvSpPr/>
          <p:nvPr/>
        </p:nvSpPr>
        <p:spPr>
          <a:xfrm>
            <a:off x="17193398" y="10639804"/>
            <a:ext cx="859957" cy="686094"/>
          </a:xfrm>
          <a:prstGeom prst="rect">
            <a:avLst/>
          </a:prstGeom>
          <a:solidFill/>
          <a:ln w="12700">
            <a:miter lim="400000"/>
          </a:ln>
          <a:effectLst>
            <a:outerShdw blurRad="38100" dist="25400" dir="5400000" rotWithShape="0">
              <a:srgbClr val="000000">
                <a:alpha val="50000"/>
              </a:srgbClr>
            </a:outerShdw>
          </a:effectLst>
        </p:spPr>
        <p:txBody>
          <a:bodyPr lIns="0" tIns="0" rIns="0" bIns="0" anchor="ctr"/>
          <a:lstStyle/>
          <a:p>
            <a:pPr lvl="0">
              <a:defRPr sz="3200">
                <a:solidFill>
                  <a:srgbClr val="FFFFFF"/>
                </a:solidFill>
              </a:defRPr>
            </a:pPr>
            <a:endParaRPr/>
          </a:p>
        </p:txBody>
      </p:sp>
      <p:sp>
        <p:nvSpPr>
          <p:cNvPr id="85" name="Shape 85"/>
          <p:cNvSpPr/>
          <p:nvPr/>
        </p:nvSpPr>
        <p:spPr>
          <a:xfrm flipV="1">
            <a:off x="17222336" y="3755425"/>
            <a:ext cx="7137003" cy="1"/>
          </a:xfrm>
          <a:prstGeom prst="line">
            <a:avLst/>
          </a:prstGeom>
          <a:ln w="25400">
            <a:solidFill>
              <a:srgbClr val="53585F"/>
            </a:solidFill>
            <a:miter lim="400000"/>
          </a:ln>
        </p:spPr>
        <p:txBody>
          <a:bodyPr lIns="0" tIns="0" rIns="0" bIns="0" anchor="ctr"/>
          <a:lstStyle/>
          <a:p>
            <a:pPr lvl="0">
              <a:defRPr sz="3200"/>
            </a:pPr>
            <a:endParaRPr/>
          </a:p>
        </p:txBody>
      </p:sp>
      <p:sp>
        <p:nvSpPr>
          <p:cNvPr id="86" name="Shape 86"/>
          <p:cNvSpPr/>
          <p:nvPr/>
        </p:nvSpPr>
        <p:spPr>
          <a:xfrm>
            <a:off x="17193246" y="2316802"/>
            <a:ext cx="6526650" cy="771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4400" b="1">
                <a:latin typeface="Helvetica Neue"/>
                <a:ea typeface="Helvetica Neue"/>
                <a:cs typeface="Helvetica Neue"/>
                <a:sym typeface="Helvetica Neue"/>
              </a:defRPr>
            </a:lvl1pPr>
          </a:lstStyle>
          <a:p>
            <a:pPr lvl="0">
              <a:defRPr sz="1800" b="0"/>
            </a:pPr>
            <a:r>
              <a:rPr sz="4400" b="1"/>
              <a:t>launch party</a:t>
            </a:r>
          </a:p>
        </p:txBody>
      </p:sp>
      <p:sp>
        <p:nvSpPr>
          <p:cNvPr id="87" name="Shape 87"/>
          <p:cNvSpPr/>
          <p:nvPr/>
        </p:nvSpPr>
        <p:spPr>
          <a:xfrm>
            <a:off x="17193246" y="826912"/>
            <a:ext cx="652665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2200" b="1">
                <a:solidFill>
                  <a:srgbClr val="FE6502"/>
                </a:solidFill>
                <a:latin typeface="Helvetica Neue"/>
                <a:ea typeface="Helvetica Neue"/>
                <a:cs typeface="Helvetica Neue"/>
                <a:sym typeface="Helvetica Neue"/>
              </a:defRPr>
            </a:lvl1pPr>
          </a:lstStyle>
          <a:p>
            <a:pPr lvl="0">
              <a:defRPr sz="1800" b="0">
                <a:solidFill>
                  <a:srgbClr val="000000"/>
                </a:solidFill>
              </a:defRPr>
            </a:pPr>
            <a:r>
              <a:rPr sz="2200" b="1">
                <a:solidFill>
                  <a:srgbClr val="FE6502"/>
                </a:solidFill>
              </a:rPr>
              <a:t>launch party</a:t>
            </a:r>
          </a:p>
        </p:txBody>
      </p:sp>
      <p:sp>
        <p:nvSpPr>
          <p:cNvPr id="88" name="Shape 88"/>
          <p:cNvSpPr>
            <a:spLocks noGrp="1"/>
          </p:cNvSpPr>
          <p:nvPr>
            <p:ph type="sldNum" sz="quarter" idx="2"/>
          </p:nvPr>
        </p:nvSpPr>
        <p:spPr>
          <a:xfrm>
            <a:off x="23727765" y="13081000"/>
            <a:ext cx="283770" cy="469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2400"/>
              <a:t>6</a:t>
            </a:fld>
            <a:endParaRPr sz="2400"/>
          </a:p>
        </p:txBody>
      </p:sp>
      <p:pic>
        <p:nvPicPr>
          <p:cNvPr id="89" name="IMG_5593web.jpg"/>
          <p:cNvPicPr/>
          <p:nvPr/>
        </p:nvPicPr>
        <p:blipFill>
          <a:blip r:embed="rId2">
            <a:extLst/>
          </a:blip>
          <a:stretch>
            <a:fillRect/>
          </a:stretch>
        </p:blipFill>
        <p:spPr>
          <a:xfrm>
            <a:off x="-17859" y="-68135"/>
            <a:ext cx="7473512" cy="4985273"/>
          </a:xfrm>
          <a:prstGeom prst="rect">
            <a:avLst/>
          </a:prstGeom>
          <a:ln w="12700">
            <a:miter lim="400000"/>
          </a:ln>
        </p:spPr>
      </p:pic>
      <p:pic>
        <p:nvPicPr>
          <p:cNvPr id="90" name="IMG_5696web.jpg"/>
          <p:cNvPicPr/>
          <p:nvPr/>
        </p:nvPicPr>
        <p:blipFill>
          <a:blip r:embed="rId3">
            <a:extLst/>
          </a:blip>
          <a:stretch>
            <a:fillRect/>
          </a:stretch>
        </p:blipFill>
        <p:spPr>
          <a:xfrm>
            <a:off x="7285735" y="-89485"/>
            <a:ext cx="7641089" cy="5097055"/>
          </a:xfrm>
          <a:prstGeom prst="rect">
            <a:avLst/>
          </a:prstGeom>
          <a:ln w="12700">
            <a:miter lim="400000"/>
          </a:ln>
        </p:spPr>
      </p:pic>
      <p:pic>
        <p:nvPicPr>
          <p:cNvPr id="91" name="IMG_6060web.jpg"/>
          <p:cNvPicPr/>
          <p:nvPr/>
        </p:nvPicPr>
        <p:blipFill>
          <a:blip r:embed="rId4">
            <a:extLst/>
          </a:blip>
          <a:stretch>
            <a:fillRect/>
          </a:stretch>
        </p:blipFill>
        <p:spPr>
          <a:xfrm>
            <a:off x="7139602" y="9188113"/>
            <a:ext cx="7752741" cy="5171535"/>
          </a:xfrm>
          <a:prstGeom prst="rect">
            <a:avLst/>
          </a:prstGeom>
          <a:ln w="12700">
            <a:miter lim="400000"/>
          </a:ln>
        </p:spPr>
      </p:pic>
      <p:pic>
        <p:nvPicPr>
          <p:cNvPr id="92" name="IMG_6105web-enhanced.jpeg"/>
          <p:cNvPicPr/>
          <p:nvPr/>
        </p:nvPicPr>
        <p:blipFill>
          <a:blip r:embed="rId5">
            <a:extLst/>
          </a:blip>
          <a:stretch>
            <a:fillRect/>
          </a:stretch>
        </p:blipFill>
        <p:spPr>
          <a:xfrm>
            <a:off x="-72430" y="8990818"/>
            <a:ext cx="7582655" cy="5058077"/>
          </a:xfrm>
          <a:prstGeom prst="rect">
            <a:avLst/>
          </a:prstGeom>
          <a:ln w="12700">
            <a:miter lim="400000"/>
          </a:ln>
        </p:spPr>
      </p:pic>
      <p:pic>
        <p:nvPicPr>
          <p:cNvPr id="93" name="IMG_5061-enhanced.jpeg"/>
          <p:cNvPicPr/>
          <p:nvPr/>
        </p:nvPicPr>
        <p:blipFill>
          <a:blip r:embed="rId6">
            <a:extLst/>
          </a:blip>
          <a:stretch>
            <a:fillRect/>
          </a:stretch>
        </p:blipFill>
        <p:spPr>
          <a:xfrm>
            <a:off x="7420272" y="4709021"/>
            <a:ext cx="7472071" cy="4985273"/>
          </a:xfrm>
          <a:prstGeom prst="rect">
            <a:avLst/>
          </a:prstGeom>
          <a:ln w="12700">
            <a:miter lim="400000"/>
          </a:ln>
        </p:spPr>
      </p:pic>
      <p:pic>
        <p:nvPicPr>
          <p:cNvPr id="94" name="IMG_5967-enhanced.jpeg"/>
          <p:cNvPicPr/>
          <p:nvPr/>
        </p:nvPicPr>
        <p:blipFill>
          <a:blip r:embed="rId7">
            <a:extLst/>
          </a:blip>
          <a:stretch>
            <a:fillRect/>
          </a:stretch>
        </p:blipFill>
        <p:spPr>
          <a:xfrm>
            <a:off x="-19348" y="4704850"/>
            <a:ext cx="7484575" cy="4993615"/>
          </a:xfrm>
          <a:prstGeom prst="rect">
            <a:avLst/>
          </a:prstGeom>
          <a:ln w="12700">
            <a:miter lim="400000"/>
          </a:ln>
        </p:spPr>
      </p:pic>
      <p:sp>
        <p:nvSpPr>
          <p:cNvPr id="95" name="Shape 95"/>
          <p:cNvSpPr/>
          <p:nvPr/>
        </p:nvSpPr>
        <p:spPr>
          <a:xfrm>
            <a:off x="18218174" y="10631684"/>
            <a:ext cx="2578051" cy="7792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200">
                <a:latin typeface="Helvetica Neue Light"/>
                <a:ea typeface="Helvetica Neue Light"/>
                <a:cs typeface="Helvetica Neue Light"/>
                <a:sym typeface="Helvetica Neue Light"/>
              </a:rPr>
              <a:t>atmosphere</a:t>
            </a:r>
          </a:p>
          <a:p>
            <a:pPr lvl="0" algn="l">
              <a:defRPr sz="1800"/>
            </a:pPr>
            <a:r>
              <a:rPr sz="2200" u="sng">
                <a:latin typeface="Helvetica Neue Light"/>
                <a:ea typeface="Helvetica Neue Light"/>
                <a:cs typeface="Helvetica Neue Light"/>
                <a:sym typeface="Helvetica Neue Light"/>
                <a:hlinkClick r:id="rId8"/>
              </a:rPr>
              <a:t>facebook.com/video</a:t>
            </a:r>
          </a:p>
        </p:txBody>
      </p:sp>
      <p:pic>
        <p:nvPicPr>
          <p:cNvPr id="96" name="eventvideo.jpg"/>
          <p:cNvPicPr/>
          <p:nvPr/>
        </p:nvPicPr>
        <p:blipFill>
          <a:blip r:embed="rId9">
            <a:extLst/>
          </a:blip>
          <a:stretch>
            <a:fillRect/>
          </a:stretch>
        </p:blipFill>
        <p:spPr>
          <a:xfrm>
            <a:off x="17205118" y="10764653"/>
            <a:ext cx="859957" cy="436396"/>
          </a:xfrm>
          <a:prstGeom prst="rect">
            <a:avLst/>
          </a:prstGeom>
          <a:ln w="12700">
            <a:miter lim="400000"/>
          </a:ln>
        </p:spPr>
      </p:pic>
      <p:sp>
        <p:nvSpPr>
          <p:cNvPr id="97" name="Shape 97"/>
          <p:cNvSpPr/>
          <p:nvPr/>
        </p:nvSpPr>
        <p:spPr>
          <a:xfrm>
            <a:off x="17187856" y="11411215"/>
            <a:ext cx="883396" cy="686093"/>
          </a:xfrm>
          <a:prstGeom prst="rect">
            <a:avLst/>
          </a:prstGeom>
          <a:solidFill/>
          <a:ln w="12700">
            <a:miter lim="400000"/>
          </a:ln>
          <a:effectLst>
            <a:outerShdw blurRad="38100" dist="25400" dir="5400000" rotWithShape="0">
              <a:srgbClr val="000000">
                <a:alpha val="50000"/>
              </a:srgbClr>
            </a:outerShdw>
          </a:effectLst>
        </p:spPr>
        <p:txBody>
          <a:bodyPr lIns="0" tIns="0" rIns="0" bIns="0" anchor="ctr"/>
          <a:lstStyle/>
          <a:p>
            <a:pPr lvl="0">
              <a:defRPr sz="3200">
                <a:solidFill>
                  <a:srgbClr val="FFFFFF"/>
                </a:solidFill>
              </a:defRPr>
            </a:pPr>
            <a:endParaRPr/>
          </a:p>
        </p:txBody>
      </p:sp>
      <p:pic>
        <p:nvPicPr>
          <p:cNvPr id="98" name="play_button.png"/>
          <p:cNvPicPr/>
          <p:nvPr/>
        </p:nvPicPr>
        <p:blipFill>
          <a:blip r:embed="rId10">
            <a:extLst/>
          </a:blip>
          <a:stretch>
            <a:fillRect/>
          </a:stretch>
        </p:blipFill>
        <p:spPr>
          <a:xfrm>
            <a:off x="17408478" y="10758239"/>
            <a:ext cx="453239" cy="449223"/>
          </a:xfrm>
          <a:prstGeom prst="rect">
            <a:avLst/>
          </a:prstGeom>
          <a:ln w="12700">
            <a:miter lim="400000"/>
          </a:ln>
        </p:spPr>
      </p:pic>
      <p:sp>
        <p:nvSpPr>
          <p:cNvPr id="99" name="Shape 99"/>
          <p:cNvSpPr/>
          <p:nvPr/>
        </p:nvSpPr>
        <p:spPr>
          <a:xfrm>
            <a:off x="18218174" y="11355584"/>
            <a:ext cx="3410942" cy="7792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200">
                <a:latin typeface="Helvetica Neue Light"/>
                <a:ea typeface="Helvetica Neue Light"/>
                <a:cs typeface="Helvetica Neue Light"/>
                <a:sym typeface="Helvetica Neue Light"/>
              </a:rPr>
              <a:t>T3 report, 19:20</a:t>
            </a:r>
          </a:p>
          <a:p>
            <a:pPr lvl="0" algn="l">
              <a:defRPr sz="1800"/>
            </a:pPr>
            <a:r>
              <a:rPr sz="2200" u="sng">
                <a:latin typeface="Helvetica Neue Light"/>
                <a:ea typeface="Helvetica Neue Light"/>
                <a:cs typeface="Helvetica Neue Light"/>
                <a:sym typeface="Helvetica Neue Light"/>
                <a:hlinkClick r:id="rId11"/>
              </a:rPr>
              <a:t>http://www.ta3.com/clanok</a:t>
            </a:r>
          </a:p>
        </p:txBody>
      </p:sp>
      <p:pic>
        <p:nvPicPr>
          <p:cNvPr id="100" name="tyzden.jpg"/>
          <p:cNvPicPr/>
          <p:nvPr/>
        </p:nvPicPr>
        <p:blipFill>
          <a:blip r:embed="rId12">
            <a:extLst/>
          </a:blip>
          <a:stretch>
            <a:fillRect/>
          </a:stretch>
        </p:blipFill>
        <p:spPr>
          <a:xfrm>
            <a:off x="17193398" y="11415399"/>
            <a:ext cx="883396" cy="658903"/>
          </a:xfrm>
          <a:prstGeom prst="rect">
            <a:avLst/>
          </a:prstGeom>
          <a:ln w="12700">
            <a:miter lim="400000"/>
          </a:ln>
        </p:spPr>
      </p:pic>
      <p:pic>
        <p:nvPicPr>
          <p:cNvPr id="101" name="play_button.png"/>
          <p:cNvPicPr/>
          <p:nvPr/>
        </p:nvPicPr>
        <p:blipFill>
          <a:blip r:embed="rId10">
            <a:extLst/>
          </a:blip>
          <a:stretch>
            <a:fillRect/>
          </a:stretch>
        </p:blipFill>
        <p:spPr>
          <a:xfrm>
            <a:off x="17408478" y="11482139"/>
            <a:ext cx="453239" cy="449223"/>
          </a:xfrm>
          <a:prstGeom prst="rect">
            <a:avLst/>
          </a:prstGeom>
          <a:ln w="12700">
            <a:miter lim="400000"/>
          </a:ln>
        </p:spPr>
      </p:pic>
      <p:sp>
        <p:nvSpPr>
          <p:cNvPr id="102" name="Shape 102"/>
          <p:cNvSpPr/>
          <p:nvPr/>
        </p:nvSpPr>
        <p:spPr>
          <a:xfrm>
            <a:off x="18257888" y="12136780"/>
            <a:ext cx="3255316" cy="77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200">
                <a:latin typeface="Helvetica Neue Light"/>
                <a:ea typeface="Helvetica Neue Light"/>
                <a:cs typeface="Helvetica Neue Light"/>
                <a:sym typeface="Helvetica Neue Light"/>
              </a:rPr>
              <a:t>videoklip Kolotoč</a:t>
            </a:r>
          </a:p>
          <a:p>
            <a:pPr lvl="0" algn="l">
              <a:defRPr sz="1800"/>
            </a:pPr>
            <a:r>
              <a:rPr sz="2200" u="sng">
                <a:latin typeface="Helvetica Neue Light"/>
                <a:ea typeface="Helvetica Neue Light"/>
                <a:cs typeface="Helvetica Neue Light"/>
                <a:sym typeface="Helvetica Neue Light"/>
                <a:hlinkClick r:id="rId13"/>
              </a:rPr>
              <a:t>https://www.youtube.com</a:t>
            </a:r>
          </a:p>
        </p:txBody>
      </p:sp>
      <p:pic>
        <p:nvPicPr>
          <p:cNvPr id="103" name="videoklip.jpg"/>
          <p:cNvPicPr/>
          <p:nvPr/>
        </p:nvPicPr>
        <p:blipFill>
          <a:blip r:embed="rId14">
            <a:extLst/>
          </a:blip>
          <a:stretch>
            <a:fillRect/>
          </a:stretch>
        </p:blipFill>
        <p:spPr>
          <a:xfrm>
            <a:off x="17209610" y="12324474"/>
            <a:ext cx="851859" cy="449224"/>
          </a:xfrm>
          <a:prstGeom prst="rect">
            <a:avLst/>
          </a:prstGeom>
          <a:ln w="12700">
            <a:miter lim="400000"/>
          </a:ln>
        </p:spPr>
      </p:pic>
      <p:pic>
        <p:nvPicPr>
          <p:cNvPr id="104" name="play_button.png"/>
          <p:cNvPicPr/>
          <p:nvPr/>
        </p:nvPicPr>
        <p:blipFill>
          <a:blip r:embed="rId10">
            <a:extLst/>
          </a:blip>
          <a:stretch>
            <a:fillRect/>
          </a:stretch>
        </p:blipFill>
        <p:spPr>
          <a:xfrm>
            <a:off x="17408478" y="12330887"/>
            <a:ext cx="453239" cy="449223"/>
          </a:xfrm>
          <a:prstGeom prst="rect">
            <a:avLst/>
          </a:prstGeom>
          <a:ln w="12700">
            <a:miter lim="400000"/>
          </a:ln>
        </p:spPr>
      </p:pic>
      <p:sp>
        <p:nvSpPr>
          <p:cNvPr id="105" name="Shape 105"/>
          <p:cNvSpPr/>
          <p:nvPr/>
        </p:nvSpPr>
        <p:spPr>
          <a:xfrm>
            <a:off x="17205118" y="12972903"/>
            <a:ext cx="859957" cy="686093"/>
          </a:xfrm>
          <a:prstGeom prst="rect">
            <a:avLst/>
          </a:prstGeom>
          <a:solidFill/>
          <a:ln w="12700">
            <a:miter lim="400000"/>
          </a:ln>
          <a:effectLst>
            <a:outerShdw blurRad="38100" dist="25400" dir="5400000" rotWithShape="0">
              <a:srgbClr val="000000">
                <a:alpha val="50000"/>
              </a:srgbClr>
            </a:outerShdw>
          </a:effectLst>
        </p:spPr>
        <p:txBody>
          <a:bodyPr lIns="0" tIns="0" rIns="0" bIns="0" anchor="ctr"/>
          <a:lstStyle/>
          <a:p>
            <a:pPr lvl="0">
              <a:defRPr sz="3200">
                <a:solidFill>
                  <a:srgbClr val="FFFFFF"/>
                </a:solidFill>
              </a:defRPr>
            </a:pPr>
            <a:endParaRPr/>
          </a:p>
        </p:txBody>
      </p:sp>
      <p:sp>
        <p:nvSpPr>
          <p:cNvPr id="106" name="Shape 106"/>
          <p:cNvSpPr/>
          <p:nvPr/>
        </p:nvSpPr>
        <p:spPr>
          <a:xfrm>
            <a:off x="18295987" y="13097752"/>
            <a:ext cx="1371880"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200" u="sng">
                <a:latin typeface="Helvetica Neue Light"/>
                <a:ea typeface="Helvetica Neue Light"/>
                <a:cs typeface="Helvetica Neue Light"/>
                <a:sym typeface="Helvetica Neue Light"/>
                <a:hlinkClick r:id="rId15"/>
              </a:rPr>
              <a:t>making of</a:t>
            </a:r>
            <a:r>
              <a:rPr sz="2200">
                <a:latin typeface="Helvetica Neue Light"/>
                <a:ea typeface="Helvetica Neue Light"/>
                <a:cs typeface="Helvetica Neue Light"/>
                <a:sym typeface="Helvetica Neue Light"/>
              </a:rPr>
              <a:t> </a:t>
            </a:r>
          </a:p>
        </p:txBody>
      </p:sp>
      <p:pic>
        <p:nvPicPr>
          <p:cNvPr id="107" name="play_button.png"/>
          <p:cNvPicPr/>
          <p:nvPr/>
        </p:nvPicPr>
        <p:blipFill>
          <a:blip r:embed="rId10">
            <a:extLst/>
          </a:blip>
          <a:stretch>
            <a:fillRect/>
          </a:stretch>
        </p:blipFill>
        <p:spPr>
          <a:xfrm>
            <a:off x="17408478" y="13091338"/>
            <a:ext cx="453239" cy="449224"/>
          </a:xfrm>
          <a:prstGeom prst="rect">
            <a:avLst/>
          </a:prstGeom>
          <a:ln w="12700">
            <a:miter lim="400000"/>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klip.jpg"/>
          <p:cNvPicPr/>
          <p:nvPr/>
        </p:nvPicPr>
        <p:blipFill>
          <a:blip r:embed="rId2">
            <a:extLst/>
          </a:blip>
          <a:stretch>
            <a:fillRect/>
          </a:stretch>
        </p:blipFill>
        <p:spPr>
          <a:xfrm>
            <a:off x="5679162" y="0"/>
            <a:ext cx="9247662" cy="13716000"/>
          </a:xfrm>
          <a:prstGeom prst="rect">
            <a:avLst/>
          </a:prstGeom>
          <a:ln w="12700">
            <a:miter lim="400000"/>
          </a:ln>
        </p:spPr>
      </p:pic>
      <p:sp>
        <p:nvSpPr>
          <p:cNvPr id="110" name="Shape 110"/>
          <p:cNvSpPr/>
          <p:nvPr/>
        </p:nvSpPr>
        <p:spPr>
          <a:xfrm>
            <a:off x="17192452" y="4422856"/>
            <a:ext cx="6728339" cy="69514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b="1">
                <a:latin typeface="Helvetica Neue"/>
                <a:ea typeface="Helvetica Neue"/>
                <a:cs typeface="Helvetica Neue"/>
                <a:sym typeface="Helvetica Neue"/>
              </a:rPr>
              <a:t>videoklip, ktorého tvorcami boli všetci zúčastnení na akcii, sa stal experimentom režiséra a kapely. Bol odpremiérovaný počas ďalšej excelent party. </a:t>
            </a:r>
          </a:p>
          <a:p>
            <a:pPr lvl="0" algn="l">
              <a:defRPr sz="1800"/>
            </a:pPr>
            <a:endParaRPr sz="2200" b="1">
              <a:latin typeface="Helvetica Neue"/>
              <a:ea typeface="Helvetica Neue"/>
              <a:cs typeface="Helvetica Neue"/>
              <a:sym typeface="Helvetica Neue"/>
            </a:endParaRPr>
          </a:p>
          <a:p>
            <a:pPr lvl="0" algn="l">
              <a:defRPr sz="1800"/>
            </a:pPr>
            <a:r>
              <a:rPr sz="2200">
                <a:latin typeface="Helvetica Neue Light"/>
                <a:ea typeface="Helvetica Neue Light"/>
                <a:cs typeface="Helvetica Neue Light"/>
                <a:sym typeface="Helvetica Neue Light"/>
              </a:rPr>
              <a:t>Následne bol šírený cez sociálne siete a priateľov značky. </a:t>
            </a:r>
          </a:p>
          <a:p>
            <a:pPr lvl="0" algn="l">
              <a:defRPr sz="1800"/>
            </a:pPr>
            <a:endParaRPr sz="2200">
              <a:latin typeface="Helvetica Neue Light"/>
              <a:ea typeface="Helvetica Neue Light"/>
              <a:cs typeface="Helvetica Neue Light"/>
              <a:sym typeface="Helvetica Neue Light"/>
            </a:endParaRPr>
          </a:p>
          <a:p>
            <a:pPr lvl="0" algn="l">
              <a:defRPr sz="1800"/>
            </a:pPr>
            <a:r>
              <a:rPr sz="2200">
                <a:latin typeface="Helvetica Neue Light"/>
                <a:ea typeface="Helvetica Neue Light"/>
                <a:cs typeface="Helvetica Neue Light"/>
                <a:sym typeface="Helvetica Neue Light"/>
              </a:rPr>
              <a:t>Znovu sa stal momentom pre ďalší vznik komunitných príbehov. </a:t>
            </a:r>
          </a:p>
          <a:p>
            <a:pPr lvl="0" algn="l">
              <a:defRPr sz="1800"/>
            </a:pPr>
            <a:endParaRPr sz="2200" b="1">
              <a:latin typeface="Helvetica Neue"/>
              <a:ea typeface="Helvetica Neue"/>
              <a:cs typeface="Helvetica Neue"/>
              <a:sym typeface="Helvetica Neue"/>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p:txBody>
      </p:sp>
      <p:sp>
        <p:nvSpPr>
          <p:cNvPr id="111" name="Shape 111"/>
          <p:cNvSpPr/>
          <p:nvPr/>
        </p:nvSpPr>
        <p:spPr>
          <a:xfrm>
            <a:off x="17199576" y="12221863"/>
            <a:ext cx="859957" cy="686093"/>
          </a:xfrm>
          <a:prstGeom prst="rect">
            <a:avLst/>
          </a:prstGeom>
          <a:solidFill/>
          <a:ln w="12700">
            <a:miter lim="400000"/>
          </a:ln>
          <a:effectLst>
            <a:outerShdw blurRad="38100" dist="25400" dir="5400000" rotWithShape="0">
              <a:srgbClr val="000000">
                <a:alpha val="50000"/>
              </a:srgbClr>
            </a:outerShdw>
          </a:effectLst>
        </p:spPr>
        <p:txBody>
          <a:bodyPr lIns="0" tIns="0" rIns="0" bIns="0" anchor="ctr"/>
          <a:lstStyle/>
          <a:p>
            <a:pPr lvl="0">
              <a:defRPr sz="3200">
                <a:solidFill>
                  <a:srgbClr val="FFFFFF"/>
                </a:solidFill>
              </a:defRPr>
            </a:pPr>
            <a:endParaRPr/>
          </a:p>
        </p:txBody>
      </p:sp>
      <p:sp>
        <p:nvSpPr>
          <p:cNvPr id="112" name="Shape 112"/>
          <p:cNvSpPr/>
          <p:nvPr/>
        </p:nvSpPr>
        <p:spPr>
          <a:xfrm flipV="1">
            <a:off x="17222336" y="3755425"/>
            <a:ext cx="7137003" cy="1"/>
          </a:xfrm>
          <a:prstGeom prst="line">
            <a:avLst/>
          </a:prstGeom>
          <a:ln w="25400">
            <a:solidFill>
              <a:srgbClr val="53585F"/>
            </a:solidFill>
            <a:miter lim="400000"/>
          </a:ln>
        </p:spPr>
        <p:txBody>
          <a:bodyPr lIns="0" tIns="0" rIns="0" bIns="0" anchor="ctr"/>
          <a:lstStyle/>
          <a:p>
            <a:pPr lvl="0">
              <a:defRPr sz="3200"/>
            </a:pPr>
            <a:endParaRPr/>
          </a:p>
        </p:txBody>
      </p:sp>
      <p:sp>
        <p:nvSpPr>
          <p:cNvPr id="113" name="Shape 113"/>
          <p:cNvSpPr/>
          <p:nvPr/>
        </p:nvSpPr>
        <p:spPr>
          <a:xfrm>
            <a:off x="17193246" y="2316802"/>
            <a:ext cx="6526650" cy="771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4400" b="1">
                <a:latin typeface="Helvetica Neue"/>
                <a:ea typeface="Helvetica Neue"/>
                <a:cs typeface="Helvetica Neue"/>
                <a:sym typeface="Helvetica Neue"/>
              </a:defRPr>
            </a:lvl1pPr>
          </a:lstStyle>
          <a:p>
            <a:pPr lvl="0">
              <a:defRPr sz="1800" b="0"/>
            </a:pPr>
            <a:r>
              <a:rPr sz="4400" b="1"/>
              <a:t>videoklip Kolotoč</a:t>
            </a:r>
          </a:p>
        </p:txBody>
      </p:sp>
      <p:sp>
        <p:nvSpPr>
          <p:cNvPr id="114" name="Shape 114"/>
          <p:cNvSpPr/>
          <p:nvPr/>
        </p:nvSpPr>
        <p:spPr>
          <a:xfrm>
            <a:off x="17193246" y="826912"/>
            <a:ext cx="652665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2200" b="1">
                <a:solidFill>
                  <a:srgbClr val="FE6502"/>
                </a:solidFill>
                <a:latin typeface="Helvetica Neue"/>
                <a:ea typeface="Helvetica Neue"/>
                <a:cs typeface="Helvetica Neue"/>
                <a:sym typeface="Helvetica Neue"/>
              </a:defRPr>
            </a:lvl1pPr>
          </a:lstStyle>
          <a:p>
            <a:pPr lvl="0">
              <a:defRPr sz="1800" b="0">
                <a:solidFill>
                  <a:srgbClr val="000000"/>
                </a:solidFill>
              </a:defRPr>
            </a:pPr>
            <a:r>
              <a:rPr sz="2200" b="1">
                <a:solidFill>
                  <a:srgbClr val="FE6502"/>
                </a:solidFill>
              </a:rPr>
              <a:t>viral video</a:t>
            </a:r>
          </a:p>
        </p:txBody>
      </p:sp>
      <p:sp>
        <p:nvSpPr>
          <p:cNvPr id="115" name="Shape 115"/>
          <p:cNvSpPr>
            <a:spLocks noGrp="1"/>
          </p:cNvSpPr>
          <p:nvPr>
            <p:ph type="sldNum" sz="quarter" idx="2"/>
          </p:nvPr>
        </p:nvSpPr>
        <p:spPr>
          <a:xfrm>
            <a:off x="23727765" y="13081000"/>
            <a:ext cx="283770" cy="469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2400"/>
              <a:t>7</a:t>
            </a:fld>
            <a:endParaRPr sz="2400"/>
          </a:p>
        </p:txBody>
      </p:sp>
      <p:sp>
        <p:nvSpPr>
          <p:cNvPr id="116" name="Shape 116"/>
          <p:cNvSpPr/>
          <p:nvPr/>
        </p:nvSpPr>
        <p:spPr>
          <a:xfrm>
            <a:off x="18257888" y="12136780"/>
            <a:ext cx="3255316" cy="77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200">
                <a:latin typeface="Helvetica Neue Light"/>
                <a:ea typeface="Helvetica Neue Light"/>
                <a:cs typeface="Helvetica Neue Light"/>
                <a:sym typeface="Helvetica Neue Light"/>
              </a:rPr>
              <a:t>videoklip Kolotoč</a:t>
            </a:r>
          </a:p>
          <a:p>
            <a:pPr lvl="0" algn="l">
              <a:defRPr sz="1800"/>
            </a:pPr>
            <a:r>
              <a:rPr sz="2200" u="sng">
                <a:latin typeface="Helvetica Neue Light"/>
                <a:ea typeface="Helvetica Neue Light"/>
                <a:cs typeface="Helvetica Neue Light"/>
                <a:sym typeface="Helvetica Neue Light"/>
                <a:hlinkClick r:id="rId3"/>
              </a:rPr>
              <a:t>https://www.youtube.com</a:t>
            </a:r>
          </a:p>
        </p:txBody>
      </p:sp>
      <p:pic>
        <p:nvPicPr>
          <p:cNvPr id="117" name="videoklip.jpg"/>
          <p:cNvPicPr/>
          <p:nvPr/>
        </p:nvPicPr>
        <p:blipFill>
          <a:blip r:embed="rId4">
            <a:extLst/>
          </a:blip>
          <a:stretch>
            <a:fillRect/>
          </a:stretch>
        </p:blipFill>
        <p:spPr>
          <a:xfrm>
            <a:off x="17209610" y="12324474"/>
            <a:ext cx="851859" cy="449224"/>
          </a:xfrm>
          <a:prstGeom prst="rect">
            <a:avLst/>
          </a:prstGeom>
          <a:ln w="12700">
            <a:miter lim="400000"/>
          </a:ln>
        </p:spPr>
      </p:pic>
      <p:pic>
        <p:nvPicPr>
          <p:cNvPr id="118" name="play_button.png"/>
          <p:cNvPicPr/>
          <p:nvPr/>
        </p:nvPicPr>
        <p:blipFill>
          <a:blip r:embed="rId5">
            <a:extLst/>
          </a:blip>
          <a:stretch>
            <a:fillRect/>
          </a:stretch>
        </p:blipFill>
        <p:spPr>
          <a:xfrm>
            <a:off x="17408478" y="12330887"/>
            <a:ext cx="453239" cy="449223"/>
          </a:xfrm>
          <a:prstGeom prst="rect">
            <a:avLst/>
          </a:prstGeom>
          <a:ln w="12700">
            <a:miter lim="400000"/>
          </a:ln>
        </p:spPr>
      </p:pic>
      <p:pic>
        <p:nvPicPr>
          <p:cNvPr id="119" name="Screen 2.png"/>
          <p:cNvPicPr/>
          <p:nvPr/>
        </p:nvPicPr>
        <p:blipFill>
          <a:blip r:embed="rId6">
            <a:extLst/>
          </a:blip>
          <a:srcRect b="45306"/>
          <a:stretch>
            <a:fillRect/>
          </a:stretch>
        </p:blipFill>
        <p:spPr>
          <a:xfrm>
            <a:off x="-20266" y="0"/>
            <a:ext cx="5718405" cy="13715900"/>
          </a:xfrm>
          <a:prstGeom prst="rect">
            <a:avLst/>
          </a:prstGeom>
          <a:ln w="12700">
            <a:miter lim="400000"/>
          </a:ln>
        </p:spPr>
      </p:pic>
      <p:sp>
        <p:nvSpPr>
          <p:cNvPr id="120" name="Shape 120"/>
          <p:cNvSpPr/>
          <p:nvPr/>
        </p:nvSpPr>
        <p:spPr>
          <a:xfrm>
            <a:off x="9004300" y="1387041"/>
            <a:ext cx="3124049" cy="315052"/>
          </a:xfrm>
          <a:prstGeom prst="rect">
            <a:avLst/>
          </a:prstGeom>
          <a:solidFill>
            <a:srgbClr val="FFFFFF"/>
          </a:solidFill>
          <a:ln w="12700">
            <a:miter lim="400000"/>
          </a:ln>
        </p:spPr>
        <p:txBody>
          <a:bodyPr lIns="0" tIns="0" rIns="0" bIns="0" anchor="ctr"/>
          <a:lstStyle/>
          <a:p>
            <a:pPr lvl="0">
              <a:defRPr sz="3200"/>
            </a:pPr>
            <a:endParaRP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flipV="1">
            <a:off x="17222336" y="3755425"/>
            <a:ext cx="7137003" cy="1"/>
          </a:xfrm>
          <a:prstGeom prst="line">
            <a:avLst/>
          </a:prstGeom>
          <a:ln w="25400">
            <a:solidFill>
              <a:srgbClr val="53585F"/>
            </a:solidFill>
            <a:miter lim="400000"/>
          </a:ln>
        </p:spPr>
        <p:txBody>
          <a:bodyPr lIns="0" tIns="0" rIns="0" bIns="0" anchor="ctr"/>
          <a:lstStyle/>
          <a:p>
            <a:pPr lvl="0">
              <a:defRPr sz="3200"/>
            </a:pPr>
            <a:endParaRPr/>
          </a:p>
        </p:txBody>
      </p:sp>
      <p:sp>
        <p:nvSpPr>
          <p:cNvPr id="123" name="Shape 123"/>
          <p:cNvSpPr/>
          <p:nvPr/>
        </p:nvSpPr>
        <p:spPr>
          <a:xfrm>
            <a:off x="17192452" y="4422856"/>
            <a:ext cx="6293661" cy="386651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a:latin typeface="Helvetica Neue Light"/>
                <a:ea typeface="Helvetica Neue Light"/>
                <a:cs typeface="Helvetica Neue Light"/>
                <a:sym typeface="Helvetica Neue Light"/>
              </a:rPr>
              <a:t>Cez FB hovoríme s ľuďmi ďalej. Spoločným jazykom.</a:t>
            </a:r>
          </a:p>
          <a:p>
            <a:pPr lvl="0" algn="l">
              <a:defRPr sz="1800"/>
            </a:pPr>
            <a:endParaRPr sz="2200">
              <a:latin typeface="Helvetica Neue Light"/>
              <a:ea typeface="Helvetica Neue Light"/>
              <a:cs typeface="Helvetica Neue Light"/>
              <a:sym typeface="Helvetica Neue Light"/>
            </a:endParaRPr>
          </a:p>
          <a:p>
            <a:pPr lvl="0" algn="l">
              <a:defRPr sz="1800"/>
            </a:pPr>
            <a:r>
              <a:rPr sz="2200">
                <a:latin typeface="Helvetica Neue Light"/>
                <a:ea typeface="Helvetica Neue Light"/>
                <a:cs typeface="Helvetica Neue Light"/>
                <a:sym typeface="Helvetica Neue Light"/>
              </a:rPr>
              <a:t>Drží fresh tone of voice a prezentuje filozofie, idei a veci, ktoré rieši CS. Komunikácia je výrazne odlíšená od ostatných značiek veľkých pivovarov, </a:t>
            </a:r>
            <a:r>
              <a:rPr sz="2200" b="1">
                <a:latin typeface="Helvetica Neue"/>
                <a:ea typeface="Helvetica Neue"/>
                <a:cs typeface="Helvetica Neue"/>
                <a:sym typeface="Helvetica Neue"/>
              </a:rPr>
              <a:t>pretože je o ľuďoch a žije s nimi</a:t>
            </a:r>
            <a:r>
              <a:rPr sz="2200">
                <a:latin typeface="Helvetica Neue Light"/>
                <a:ea typeface="Helvetica Neue Light"/>
                <a:cs typeface="Helvetica Neue Light"/>
                <a:sym typeface="Helvetica Neue Light"/>
              </a:rPr>
              <a:t>. </a:t>
            </a:r>
          </a:p>
          <a:p>
            <a:pPr lvl="0" algn="l">
              <a:defRPr sz="1800"/>
            </a:pPr>
            <a:endParaRPr sz="2200">
              <a:latin typeface="Helvetica Neue Light"/>
              <a:ea typeface="Helvetica Neue Light"/>
              <a:cs typeface="Helvetica Neue Light"/>
              <a:sym typeface="Helvetica Neue Light"/>
            </a:endParaRPr>
          </a:p>
          <a:p>
            <a:pPr lvl="0" algn="l">
              <a:defRPr sz="1800"/>
            </a:pPr>
            <a:endParaRPr sz="2200">
              <a:latin typeface="Helvetica Neue Light"/>
              <a:ea typeface="Helvetica Neue Light"/>
              <a:cs typeface="Helvetica Neue Light"/>
              <a:sym typeface="Helvetica Neue Light"/>
            </a:endParaRPr>
          </a:p>
          <a:p>
            <a:pPr lvl="0" algn="l">
              <a:defRPr sz="1800"/>
            </a:pPr>
            <a:r>
              <a:rPr sz="2200" u="sng">
                <a:latin typeface="Helvetica Neue Light"/>
                <a:ea typeface="Helvetica Neue Light"/>
                <a:cs typeface="Helvetica Neue Light"/>
                <a:sym typeface="Helvetica Neue Light"/>
                <a:hlinkClick r:id="rId2"/>
              </a:rPr>
              <a:t>facebook.com/excelent.sk</a:t>
            </a:r>
            <a:r>
              <a:rPr sz="2200">
                <a:latin typeface="Helvetica Neue Light"/>
                <a:ea typeface="Helvetica Neue Light"/>
                <a:cs typeface="Helvetica Neue Light"/>
                <a:sym typeface="Helvetica Neue Light"/>
              </a:rPr>
              <a:t> </a:t>
            </a:r>
          </a:p>
        </p:txBody>
      </p:sp>
      <p:sp>
        <p:nvSpPr>
          <p:cNvPr id="124" name="Shape 124"/>
          <p:cNvSpPr/>
          <p:nvPr/>
        </p:nvSpPr>
        <p:spPr>
          <a:xfrm>
            <a:off x="17193246" y="2316802"/>
            <a:ext cx="6526650" cy="771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4400" b="1">
                <a:latin typeface="Helvetica Neue"/>
                <a:ea typeface="Helvetica Neue"/>
                <a:cs typeface="Helvetica Neue"/>
                <a:sym typeface="Helvetica Neue"/>
              </a:defRPr>
            </a:lvl1pPr>
          </a:lstStyle>
          <a:p>
            <a:pPr lvl="0">
              <a:defRPr sz="1800" b="0"/>
            </a:pPr>
            <a:r>
              <a:rPr sz="4400" b="1"/>
              <a:t>FB/excelent.sk</a:t>
            </a:r>
          </a:p>
        </p:txBody>
      </p:sp>
      <p:sp>
        <p:nvSpPr>
          <p:cNvPr id="125" name="Shape 125"/>
          <p:cNvSpPr/>
          <p:nvPr/>
        </p:nvSpPr>
        <p:spPr>
          <a:xfrm>
            <a:off x="17193246" y="826912"/>
            <a:ext cx="652665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2200" b="1">
                <a:solidFill>
                  <a:srgbClr val="FE6502"/>
                </a:solidFill>
                <a:latin typeface="Helvetica Neue"/>
                <a:ea typeface="Helvetica Neue"/>
                <a:cs typeface="Helvetica Neue"/>
                <a:sym typeface="Helvetica Neue"/>
              </a:defRPr>
            </a:lvl1pPr>
          </a:lstStyle>
          <a:p>
            <a:pPr lvl="0">
              <a:defRPr sz="1800" b="0">
                <a:solidFill>
                  <a:srgbClr val="000000"/>
                </a:solidFill>
              </a:defRPr>
            </a:pPr>
            <a:r>
              <a:rPr sz="2200" b="1">
                <a:solidFill>
                  <a:srgbClr val="FE6502"/>
                </a:solidFill>
              </a:rPr>
              <a:t>FB komunikácia</a:t>
            </a:r>
          </a:p>
        </p:txBody>
      </p:sp>
      <p:sp>
        <p:nvSpPr>
          <p:cNvPr id="126" name="Shape 126"/>
          <p:cNvSpPr>
            <a:spLocks noGrp="1"/>
          </p:cNvSpPr>
          <p:nvPr>
            <p:ph type="sldNum" sz="quarter" idx="2"/>
          </p:nvPr>
        </p:nvSpPr>
        <p:spPr>
          <a:xfrm>
            <a:off x="23727765" y="13081000"/>
            <a:ext cx="283770" cy="469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2400"/>
              <a:t>8</a:t>
            </a:fld>
            <a:endParaRPr sz="2400"/>
          </a:p>
        </p:txBody>
      </p:sp>
      <p:pic>
        <p:nvPicPr>
          <p:cNvPr id="127" name="5.jpg"/>
          <p:cNvPicPr/>
          <p:nvPr/>
        </p:nvPicPr>
        <p:blipFill>
          <a:blip r:embed="rId3">
            <a:extLst/>
          </a:blip>
          <a:srcRect l="482" t="1674" r="1394" b="1674"/>
          <a:stretch>
            <a:fillRect/>
          </a:stretch>
        </p:blipFill>
        <p:spPr>
          <a:xfrm>
            <a:off x="9510513" y="9430171"/>
            <a:ext cx="6845051" cy="3126110"/>
          </a:xfrm>
          <a:prstGeom prst="rect">
            <a:avLst/>
          </a:prstGeom>
          <a:ln w="12700">
            <a:miter lim="400000"/>
          </a:ln>
        </p:spPr>
      </p:pic>
      <p:pic>
        <p:nvPicPr>
          <p:cNvPr id="128" name="3.jpg"/>
          <p:cNvPicPr/>
          <p:nvPr/>
        </p:nvPicPr>
        <p:blipFill>
          <a:blip r:embed="rId4">
            <a:extLst/>
          </a:blip>
          <a:srcRect l="949" t="2173" r="949" b="2173"/>
          <a:stretch>
            <a:fillRect/>
          </a:stretch>
        </p:blipFill>
        <p:spPr>
          <a:xfrm>
            <a:off x="9443975" y="5879042"/>
            <a:ext cx="6747753" cy="3126378"/>
          </a:xfrm>
          <a:prstGeom prst="rect">
            <a:avLst/>
          </a:prstGeom>
          <a:ln w="12700">
            <a:miter lim="400000"/>
          </a:ln>
        </p:spPr>
      </p:pic>
      <p:pic>
        <p:nvPicPr>
          <p:cNvPr id="129" name="xlnt2.jpg"/>
          <p:cNvPicPr/>
          <p:nvPr/>
        </p:nvPicPr>
        <p:blipFill>
          <a:blip r:embed="rId5">
            <a:extLst/>
          </a:blip>
          <a:srcRect l="6430" r="14487"/>
          <a:stretch>
            <a:fillRect/>
          </a:stretch>
        </p:blipFill>
        <p:spPr>
          <a:xfrm>
            <a:off x="-115194" y="141485"/>
            <a:ext cx="9319412" cy="13433088"/>
          </a:xfrm>
          <a:prstGeom prst="rect">
            <a:avLst/>
          </a:prstGeom>
          <a:ln w="12700">
            <a:miter lim="400000"/>
          </a:ln>
        </p:spPr>
      </p:pic>
      <p:pic>
        <p:nvPicPr>
          <p:cNvPr id="130" name="pasted-image.png"/>
          <p:cNvPicPr/>
          <p:nvPr/>
        </p:nvPicPr>
        <p:blipFill>
          <a:blip r:embed="rId6">
            <a:extLst/>
          </a:blip>
          <a:stretch>
            <a:fillRect/>
          </a:stretch>
        </p:blipFill>
        <p:spPr>
          <a:xfrm>
            <a:off x="9443839" y="-14586"/>
            <a:ext cx="6747942" cy="2497771"/>
          </a:xfrm>
          <a:prstGeom prst="rect">
            <a:avLst/>
          </a:prstGeom>
          <a:ln w="12700">
            <a:miter lim="400000"/>
          </a:ln>
        </p:spPr>
      </p:pic>
      <p:pic>
        <p:nvPicPr>
          <p:cNvPr id="131" name="post2.jpg"/>
          <p:cNvPicPr/>
          <p:nvPr/>
        </p:nvPicPr>
        <p:blipFill>
          <a:blip r:embed="rId7">
            <a:extLst/>
          </a:blip>
          <a:stretch>
            <a:fillRect/>
          </a:stretch>
        </p:blipFill>
        <p:spPr>
          <a:xfrm>
            <a:off x="12619330" y="2542322"/>
            <a:ext cx="3250899" cy="2911776"/>
          </a:xfrm>
          <a:prstGeom prst="rect">
            <a:avLst/>
          </a:prstGeom>
          <a:ln w="12700">
            <a:miter lim="400000"/>
          </a:ln>
        </p:spPr>
      </p:pic>
      <p:grpSp>
        <p:nvGrpSpPr>
          <p:cNvPr id="134" name="Group 134"/>
          <p:cNvGrpSpPr/>
          <p:nvPr/>
        </p:nvGrpSpPr>
        <p:grpSpPr>
          <a:xfrm>
            <a:off x="9478088" y="2546828"/>
            <a:ext cx="3121381" cy="2902763"/>
            <a:chOff x="0" y="124654"/>
            <a:chExt cx="3121380" cy="2902761"/>
          </a:xfrm>
        </p:grpSpPr>
        <p:pic>
          <p:nvPicPr>
            <p:cNvPr id="132" name="post3.jpg"/>
            <p:cNvPicPr/>
            <p:nvPr/>
          </p:nvPicPr>
          <p:blipFill>
            <a:blip r:embed="rId8">
              <a:extLst/>
            </a:blip>
            <a:srcRect b="18436"/>
            <a:stretch>
              <a:fillRect/>
            </a:stretch>
          </p:blipFill>
          <p:spPr>
            <a:xfrm>
              <a:off x="0" y="124654"/>
              <a:ext cx="3121381" cy="2656385"/>
            </a:xfrm>
            <a:prstGeom prst="rect">
              <a:avLst/>
            </a:prstGeom>
            <a:ln w="12700" cap="flat">
              <a:noFill/>
              <a:miter lim="400000"/>
            </a:ln>
            <a:effectLst/>
          </p:spPr>
        </p:pic>
        <p:pic>
          <p:nvPicPr>
            <p:cNvPr id="133" name="post3.jpg"/>
            <p:cNvPicPr/>
            <p:nvPr/>
          </p:nvPicPr>
          <p:blipFill>
            <a:blip r:embed="rId8">
              <a:extLst/>
            </a:blip>
            <a:srcRect t="88029"/>
            <a:stretch>
              <a:fillRect/>
            </a:stretch>
          </p:blipFill>
          <p:spPr>
            <a:xfrm>
              <a:off x="0" y="2637557"/>
              <a:ext cx="3121381" cy="389860"/>
            </a:xfrm>
            <a:prstGeom prst="rect">
              <a:avLst/>
            </a:prstGeom>
            <a:ln w="12700" cap="flat">
              <a:noFill/>
              <a:miter lim="400000"/>
            </a:ln>
            <a:effectLst/>
          </p:spPr>
        </p:pic>
      </p:gr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p:nvPr/>
        </p:nvSpPr>
        <p:spPr>
          <a:xfrm flipV="1">
            <a:off x="17222336" y="3755425"/>
            <a:ext cx="7137003" cy="1"/>
          </a:xfrm>
          <a:prstGeom prst="line">
            <a:avLst/>
          </a:prstGeom>
          <a:ln w="25400">
            <a:solidFill>
              <a:srgbClr val="53585F"/>
            </a:solidFill>
            <a:miter lim="400000"/>
          </a:ln>
        </p:spPr>
        <p:txBody>
          <a:bodyPr lIns="0" tIns="0" rIns="0" bIns="0" anchor="ctr"/>
          <a:lstStyle/>
          <a:p>
            <a:pPr lvl="0">
              <a:defRPr sz="3200"/>
            </a:pPr>
            <a:endParaRPr/>
          </a:p>
        </p:txBody>
      </p:sp>
      <p:sp>
        <p:nvSpPr>
          <p:cNvPr id="137" name="Shape 137"/>
          <p:cNvSpPr/>
          <p:nvPr/>
        </p:nvSpPr>
        <p:spPr>
          <a:xfrm>
            <a:off x="17192452" y="4422856"/>
            <a:ext cx="6293661" cy="695261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200" b="1">
                <a:latin typeface="Helvetica Neue"/>
                <a:ea typeface="Helvetica Neue"/>
                <a:cs typeface="Helvetica Neue"/>
                <a:sym typeface="Helvetica Neue"/>
              </a:rPr>
              <a:t>komunikácia bola tvorená len cez neplatené PR, online PR, sociálne siete (kvalitný kontakt verzus kvantita) a alternatívne komunikačné kanály (bloggeri, umelci, fresh agregátory, …)</a:t>
            </a:r>
          </a:p>
          <a:p>
            <a:pPr lvl="0" algn="l">
              <a:defRPr sz="1800"/>
            </a:pPr>
            <a:endParaRPr sz="2200">
              <a:latin typeface="Helvetica Neue Light"/>
              <a:ea typeface="Helvetica Neue Light"/>
              <a:cs typeface="Helvetica Neue Light"/>
              <a:sym typeface="Helvetica Neue Light"/>
            </a:endParaRPr>
          </a:p>
          <a:p>
            <a:pPr lvl="0" algn="l">
              <a:defRPr sz="1800"/>
            </a:pPr>
            <a:r>
              <a:rPr sz="2200">
                <a:latin typeface="Helvetica Neue Light"/>
                <a:ea typeface="Helvetica Neue Light"/>
                <a:cs typeface="Helvetica Neue Light"/>
                <a:sym typeface="Helvetica Neue Light"/>
              </a:rPr>
              <a:t>Práca s médiami priniesla neplatené PR články na hudba.sk, kultura.pravda.sk, refresher.sk, topky.sk, shiz.sk, news.sk, urbanmarket.sk, strategie.sk, supermusic.sk, supermusic.cz, aktualne.sk, TA3 reportáž, podujatie.sk, koule.cz, </a:t>
            </a:r>
            <a:r>
              <a:rPr sz="2200" u="sng">
                <a:latin typeface="Helvetica Neue Light"/>
                <a:ea typeface="Helvetica Neue Light"/>
                <a:cs typeface="Helvetica Neue Light"/>
                <a:sym typeface="Helvetica Neue Light"/>
                <a:hlinkClick r:id="rId2"/>
              </a:rPr>
              <a:t>music-zone.eu</a:t>
            </a:r>
            <a:r>
              <a:rPr sz="2200">
                <a:latin typeface="Helvetica Neue Light"/>
                <a:ea typeface="Helvetica Neue Light"/>
                <a:cs typeface="Helvetica Neue Light"/>
                <a:sym typeface="Helvetica Neue Light"/>
              </a:rPr>
              <a:t>, championship.cz, ireport.cz, partymenu.sk, masmedialne.info, etc… </a:t>
            </a:r>
          </a:p>
          <a:p>
            <a:pPr lvl="0" algn="l">
              <a:defRPr sz="1800"/>
            </a:pPr>
            <a:endParaRPr sz="2200">
              <a:latin typeface="Helvetica Neue Light"/>
              <a:ea typeface="Helvetica Neue Light"/>
              <a:cs typeface="Helvetica Neue Light"/>
              <a:sym typeface="Helvetica Neue Light"/>
            </a:endParaRPr>
          </a:p>
          <a:p>
            <a:pPr lvl="0" algn="l">
              <a:defRPr sz="1800"/>
            </a:pPr>
            <a:r>
              <a:rPr sz="2200">
                <a:latin typeface="Helvetica Neue Light"/>
                <a:ea typeface="Helvetica Neue Light"/>
                <a:cs typeface="Helvetica Neue Light"/>
                <a:sym typeface="Helvetica Neue Light"/>
              </a:rPr>
              <a:t>zdieľanie FB fan pages cez hudba.sk, </a:t>
            </a:r>
            <a:r>
              <a:rPr sz="2200" u="sng">
                <a:latin typeface="Helvetica Neue Light"/>
                <a:ea typeface="Helvetica Neue Light"/>
                <a:cs typeface="Helvetica Neue Light"/>
                <a:sym typeface="Helvetica Neue Light"/>
                <a:hlinkClick r:id="rId2"/>
              </a:rPr>
              <a:t>music-zone.eu</a:t>
            </a:r>
            <a:r>
              <a:rPr sz="2200">
                <a:latin typeface="Helvetica Neue Light"/>
                <a:ea typeface="Helvetica Neue Light"/>
                <a:cs typeface="Helvetica Neue Light"/>
                <a:sym typeface="Helvetica Neue Light"/>
              </a:rPr>
              <a:t>, Billy Barman fan page, ambasádorské fan pages a bloggy.  </a:t>
            </a:r>
          </a:p>
          <a:p>
            <a:pPr lvl="0" algn="l">
              <a:defRPr sz="1800"/>
            </a:pPr>
            <a:endParaRPr sz="2200">
              <a:latin typeface="Helvetica Neue Light"/>
              <a:ea typeface="Helvetica Neue Light"/>
              <a:cs typeface="Helvetica Neue Light"/>
              <a:sym typeface="Helvetica Neue Light"/>
            </a:endParaRPr>
          </a:p>
          <a:p>
            <a:pPr lvl="0" algn="l">
              <a:defRPr sz="1800"/>
            </a:pPr>
            <a:r>
              <a:rPr sz="2200">
                <a:latin typeface="Helvetica Neue Light"/>
                <a:ea typeface="Helvetica Neue Light"/>
                <a:cs typeface="Helvetica Neue Light"/>
                <a:sym typeface="Helvetica Neue Light"/>
              </a:rPr>
              <a:t>ale najmä </a:t>
            </a:r>
            <a:r>
              <a:rPr sz="2200" b="1">
                <a:latin typeface="Helvetica Neue"/>
                <a:ea typeface="Helvetica Neue"/>
                <a:cs typeface="Helvetica Neue"/>
                <a:sym typeface="Helvetica Neue"/>
              </a:rPr>
              <a:t>úprimnú a spontánnu reakciu CS…</a:t>
            </a:r>
            <a:r>
              <a:rPr sz="2200">
                <a:latin typeface="Helvetica Neue Light"/>
                <a:ea typeface="Helvetica Neue Light"/>
                <a:cs typeface="Helvetica Neue Light"/>
                <a:sym typeface="Helvetica Neue Light"/>
              </a:rPr>
              <a:t> </a:t>
            </a:r>
          </a:p>
          <a:p>
            <a:pPr lvl="0" algn="l">
              <a:defRPr sz="1800"/>
            </a:pPr>
            <a:r>
              <a:rPr sz="2200" b="1">
                <a:latin typeface="Helvetica Neue"/>
                <a:ea typeface="Helvetica Neue"/>
                <a:cs typeface="Helvetica Neue"/>
                <a:sym typeface="Helvetica Neue"/>
              </a:rPr>
              <a:t>“#hipstercinajakhovado”</a:t>
            </a:r>
          </a:p>
        </p:txBody>
      </p:sp>
      <p:sp>
        <p:nvSpPr>
          <p:cNvPr id="138" name="Shape 138"/>
          <p:cNvSpPr/>
          <p:nvPr/>
        </p:nvSpPr>
        <p:spPr>
          <a:xfrm>
            <a:off x="17193246" y="2316802"/>
            <a:ext cx="6526650" cy="771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80000"/>
              </a:lnSpc>
              <a:defRPr sz="4400" b="1">
                <a:latin typeface="Helvetica Neue"/>
                <a:ea typeface="Helvetica Neue"/>
                <a:cs typeface="Helvetica Neue"/>
                <a:sym typeface="Helvetica Neue"/>
              </a:defRPr>
            </a:lvl1pPr>
          </a:lstStyle>
          <a:p>
            <a:pPr lvl="0">
              <a:defRPr sz="1800" b="0"/>
            </a:pPr>
            <a:r>
              <a:rPr sz="4400" b="1"/>
              <a:t>PR</a:t>
            </a:r>
          </a:p>
        </p:txBody>
      </p:sp>
      <p:sp>
        <p:nvSpPr>
          <p:cNvPr id="139" name="Shape 139"/>
          <p:cNvSpPr/>
          <p:nvPr/>
        </p:nvSpPr>
        <p:spPr>
          <a:xfrm>
            <a:off x="17193246" y="826912"/>
            <a:ext cx="652665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defRPr sz="2200" b="1">
                <a:solidFill>
                  <a:srgbClr val="FE6502"/>
                </a:solidFill>
                <a:latin typeface="Helvetica Neue"/>
                <a:ea typeface="Helvetica Neue"/>
                <a:cs typeface="Helvetica Neue"/>
                <a:sym typeface="Helvetica Neue"/>
              </a:defRPr>
            </a:lvl1pPr>
          </a:lstStyle>
          <a:p>
            <a:pPr lvl="0">
              <a:defRPr sz="1800" b="0">
                <a:solidFill>
                  <a:srgbClr val="000000"/>
                </a:solidFill>
              </a:defRPr>
            </a:pPr>
            <a:r>
              <a:rPr sz="2200" b="1">
                <a:solidFill>
                  <a:srgbClr val="FE6502"/>
                </a:solidFill>
              </a:rPr>
              <a:t>spreading the word</a:t>
            </a:r>
          </a:p>
        </p:txBody>
      </p:sp>
      <p:sp>
        <p:nvSpPr>
          <p:cNvPr id="140" name="Shape 140"/>
          <p:cNvSpPr>
            <a:spLocks noGrp="1"/>
          </p:cNvSpPr>
          <p:nvPr>
            <p:ph type="sldNum" sz="quarter" idx="2"/>
          </p:nvPr>
        </p:nvSpPr>
        <p:spPr>
          <a:xfrm>
            <a:off x="23727765" y="13081000"/>
            <a:ext cx="283770" cy="469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2400"/>
              <a:t>9</a:t>
            </a:fld>
            <a:endParaRPr sz="2400"/>
          </a:p>
        </p:txBody>
      </p:sp>
      <p:pic>
        <p:nvPicPr>
          <p:cNvPr id="141" name="hudba.tiff"/>
          <p:cNvPicPr/>
          <p:nvPr/>
        </p:nvPicPr>
        <p:blipFill>
          <a:blip r:embed="rId3">
            <a:extLst/>
          </a:blip>
          <a:stretch>
            <a:fillRect/>
          </a:stretch>
        </p:blipFill>
        <p:spPr>
          <a:xfrm>
            <a:off x="17008" y="-50800"/>
            <a:ext cx="7906719" cy="8476270"/>
          </a:xfrm>
          <a:prstGeom prst="rect">
            <a:avLst/>
          </a:prstGeom>
          <a:ln w="12700">
            <a:miter lim="400000"/>
          </a:ln>
        </p:spPr>
      </p:pic>
      <p:pic>
        <p:nvPicPr>
          <p:cNvPr id="142" name="TA3_2.png"/>
          <p:cNvPicPr/>
          <p:nvPr/>
        </p:nvPicPr>
        <p:blipFill>
          <a:blip r:embed="rId4">
            <a:extLst/>
          </a:blip>
          <a:stretch>
            <a:fillRect/>
          </a:stretch>
        </p:blipFill>
        <p:spPr>
          <a:xfrm>
            <a:off x="61416" y="8315619"/>
            <a:ext cx="7794393" cy="5429803"/>
          </a:xfrm>
          <a:prstGeom prst="rect">
            <a:avLst/>
          </a:prstGeom>
          <a:ln w="12700">
            <a:miter lim="400000"/>
          </a:ln>
        </p:spPr>
      </p:pic>
      <p:pic>
        <p:nvPicPr>
          <p:cNvPr id="143" name="pasted-image.pdf"/>
          <p:cNvPicPr/>
          <p:nvPr/>
        </p:nvPicPr>
        <p:blipFill>
          <a:blip r:embed="rId5">
            <a:extLst/>
          </a:blip>
          <a:stretch>
            <a:fillRect/>
          </a:stretch>
        </p:blipFill>
        <p:spPr>
          <a:xfrm>
            <a:off x="7978162" y="-70646"/>
            <a:ext cx="6134498" cy="8559315"/>
          </a:xfrm>
          <a:prstGeom prst="rect">
            <a:avLst/>
          </a:prstGeom>
          <a:ln w="12700">
            <a:miter lim="400000"/>
          </a:ln>
        </p:spPr>
      </p:pic>
      <p:pic>
        <p:nvPicPr>
          <p:cNvPr id="144" name="pasted-image.pdf"/>
          <p:cNvPicPr/>
          <p:nvPr/>
        </p:nvPicPr>
        <p:blipFill>
          <a:blip r:embed="rId6">
            <a:extLst/>
          </a:blip>
          <a:stretch>
            <a:fillRect/>
          </a:stretch>
        </p:blipFill>
        <p:spPr>
          <a:xfrm>
            <a:off x="8102600" y="8687536"/>
            <a:ext cx="3621881" cy="5104664"/>
          </a:xfrm>
          <a:prstGeom prst="rect">
            <a:avLst/>
          </a:prstGeom>
          <a:ln w="12700">
            <a:miter lim="400000"/>
          </a:ln>
        </p:spPr>
      </p:pic>
      <p:pic>
        <p:nvPicPr>
          <p:cNvPr id="145" name="enjoygram sheilafranklin2.jpg"/>
          <p:cNvPicPr/>
          <p:nvPr/>
        </p:nvPicPr>
        <p:blipFill>
          <a:blip r:embed="rId7">
            <a:extLst/>
          </a:blip>
          <a:srcRect l="33460" t="35990" r="36762"/>
          <a:stretch>
            <a:fillRect/>
          </a:stretch>
        </p:blipFill>
        <p:spPr>
          <a:xfrm>
            <a:off x="11971271" y="6011689"/>
            <a:ext cx="4878309" cy="6981549"/>
          </a:xfrm>
          <a:prstGeom prst="rect">
            <a:avLst/>
          </a:prstGeom>
          <a:ln w="12700">
            <a:miter lim="400000"/>
          </a:ln>
        </p:spPr>
      </p:pic>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1064</Words>
  <Application>Microsoft Macintosh PowerPoint</Application>
  <PresentationFormat>Custom</PresentationFormat>
  <Paragraphs>147</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Martina Hola</Manager>
  <Company>a3.boot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Excelent #podlaseba</dc:subject>
  <dc:creator>Kristina M. Tomkova</dc:creator>
  <cp:keywords>excelent a3boot </cp:keywords>
  <dc:description/>
  <cp:lastModifiedBy>kristina</cp:lastModifiedBy>
  <cp:revision>3</cp:revision>
  <dcterms:modified xsi:type="dcterms:W3CDTF">2015-04-26T20:11:59Z</dcterms:modified>
  <cp:category>strategy</cp:category>
</cp:coreProperties>
</file>